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y="6858000" cx="12192000"/>
  <p:notesSz cx="6858000" cy="9144000"/>
  <p:embeddedFontLst>
    <p:embeddedFont>
      <p:font typeface="Teko"/>
      <p:regular r:id="rId51"/>
      <p:bold r:id="rId52"/>
    </p:embeddedFont>
    <p:embeddedFont>
      <p:font typeface="Constantia"/>
      <p:regular r:id="rId53"/>
      <p:bold r:id="rId54"/>
      <p:italic r:id="rId55"/>
      <p:boldItalic r:id="rId56"/>
    </p:embeddedFont>
    <p:embeddedFont>
      <p:font typeface="Arial Black"/>
      <p:regular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905C064-1E7D-4C86-8F97-50089FB6BF27}">
  <a:tblStyle styleId="{1905C064-1E7D-4C86-8F97-50089FB6BF27}"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Teko-regular.fntdata"/><Relationship Id="rId50" Type="http://schemas.openxmlformats.org/officeDocument/2006/relationships/slide" Target="slides/slide45.xml"/><Relationship Id="rId53" Type="http://schemas.openxmlformats.org/officeDocument/2006/relationships/font" Target="fonts/Constantia-regular.fntdata"/><Relationship Id="rId52" Type="http://schemas.openxmlformats.org/officeDocument/2006/relationships/font" Target="fonts/Teko-bold.fntdata"/><Relationship Id="rId11" Type="http://schemas.openxmlformats.org/officeDocument/2006/relationships/slide" Target="slides/slide6.xml"/><Relationship Id="rId55" Type="http://schemas.openxmlformats.org/officeDocument/2006/relationships/font" Target="fonts/Constantia-italic.fntdata"/><Relationship Id="rId10" Type="http://schemas.openxmlformats.org/officeDocument/2006/relationships/slide" Target="slides/slide5.xml"/><Relationship Id="rId54" Type="http://schemas.openxmlformats.org/officeDocument/2006/relationships/font" Target="fonts/Constantia-bold.fntdata"/><Relationship Id="rId13" Type="http://schemas.openxmlformats.org/officeDocument/2006/relationships/slide" Target="slides/slide8.xml"/><Relationship Id="rId57" Type="http://schemas.openxmlformats.org/officeDocument/2006/relationships/font" Target="fonts/ArialBlack-regular.fntdata"/><Relationship Id="rId12" Type="http://schemas.openxmlformats.org/officeDocument/2006/relationships/slide" Target="slides/slide7.xml"/><Relationship Id="rId56" Type="http://schemas.openxmlformats.org/officeDocument/2006/relationships/font" Target="fonts/Constantia-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jpg>
</file>

<file path=ppt/media/image12.jpg>
</file>

<file path=ppt/media/image13.jpg>
</file>

<file path=ppt/media/image14.jp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jpg>
</file>

<file path=ppt/media/image23.png>
</file>

<file path=ppt/media/image24.png>
</file>

<file path=ppt/media/image25.jpg>
</file>

<file path=ppt/media/image26.jpg>
</file>

<file path=ppt/media/image27.png>
</file>

<file path=ppt/media/image28.jpg>
</file>

<file path=ppt/media/image29.png>
</file>

<file path=ppt/media/image3.jpg>
</file>

<file path=ppt/media/image30.png>
</file>

<file path=ppt/media/image31.jpg>
</file>

<file path=ppt/media/image32.jpg>
</file>

<file path=ppt/media/image33.jpg>
</file>

<file path=ppt/media/image34.jpg>
</file>

<file path=ppt/media/image35.jpg>
</file>

<file path=ppt/media/image36.png>
</file>

<file path=ppt/media/image37.jpg>
</file>

<file path=ppt/media/image38.jpg>
</file>

<file path=ppt/media/image39.jpg>
</file>

<file path=ppt/media/image4.jpg>
</file>

<file path=ppt/media/image40.jpg>
</file>

<file path=ppt/media/image41.jpg>
</file>

<file path=ppt/media/image42.jpg>
</file>

<file path=ppt/media/image43.jpg>
</file>

<file path=ppt/media/image44.png>
</file>

<file path=ppt/media/image45.jpg>
</file>

<file path=ppt/media/image46.png>
</file>

<file path=ppt/media/image47.jpg>
</file>

<file path=ppt/media/image48.jpg>
</file>

<file path=ppt/media/image49.jpg>
</file>

<file path=ppt/media/image5.jpg>
</file>

<file path=ppt/media/image50.jpg>
</file>

<file path=ppt/media/image51.jpg>
</file>

<file path=ppt/media/image52.png>
</file>

<file path=ppt/media/image53.jpg>
</file>

<file path=ppt/media/image54.jpg>
</file>

<file path=ppt/media/image55.jpg>
</file>

<file path=ppt/media/image56.jpg>
</file>

<file path=ppt/media/image57.png>
</file>

<file path=ppt/media/image58.png>
</file>

<file path=ppt/media/image59.png>
</file>

<file path=ppt/media/image6.png>
</file>

<file path=ppt/media/image60.jpg>
</file>

<file path=ppt/media/image61.gif>
</file>

<file path=ppt/media/image62.png>
</file>

<file path=ppt/media/image63.png>
</file>

<file path=ppt/media/image64.jpg>
</file>

<file path=ppt/media/image65.png>
</file>

<file path=ppt/media/image66.jpg>
</file>

<file path=ppt/media/image68.jpg>
</file>

<file path=ppt/media/image69.jpg>
</file>

<file path=ppt/media/image7.png>
</file>

<file path=ppt/media/image70.png>
</file>

<file path=ppt/media/image71.jpg>
</file>

<file path=ppt/media/image72.png>
</file>

<file path=ppt/media/image73.png>
</file>

<file path=ppt/media/image74.jpg>
</file>

<file path=ppt/media/image75.jpg>
</file>

<file path=ppt/media/image76.jpg>
</file>

<file path=ppt/media/image7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p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Slaydı"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Dikey Metin"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key Başlık ve Metin"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ş" type="blank">
  <p:cSld name="BLANK">
    <p:spTree>
      <p:nvGrpSpPr>
        <p:cNvPr id="17" name="Shape 17"/>
        <p:cNvGrpSpPr/>
        <p:nvPr/>
      </p:nvGrpSpPr>
      <p:grpSpPr>
        <a:xfrm>
          <a:off x="0" y="0"/>
          <a:ext cx="0" cy="0"/>
          <a:chOff x="0" y="0"/>
          <a:chExt cx="0" cy="0"/>
        </a:xfrm>
      </p:grpSpPr>
      <p:sp>
        <p:nvSpPr>
          <p:cNvPr id="18" name="Google Shape;18;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İçerik"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ölüm Üstbilgisi"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ki İçerik"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rşılaştırma"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alnızca Başlık"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İçerik"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Resim"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tr-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jp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4.jpg"/><Relationship Id="rId5" Type="http://schemas.openxmlformats.org/officeDocument/2006/relationships/image" Target="../media/image12.jpg"/><Relationship Id="rId6"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jpg"/><Relationship Id="rId4" Type="http://schemas.openxmlformats.org/officeDocument/2006/relationships/image" Target="../media/image15.png"/><Relationship Id="rId5" Type="http://schemas.openxmlformats.org/officeDocument/2006/relationships/image" Target="../media/image17.png"/><Relationship Id="rId6" Type="http://schemas.openxmlformats.org/officeDocument/2006/relationships/image" Target="../media/image16.png"/><Relationship Id="rId7"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1.png"/><Relationship Id="rId4" Type="http://schemas.openxmlformats.org/officeDocument/2006/relationships/image" Target="../media/image18.jpg"/><Relationship Id="rId5"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24.png"/><Relationship Id="rId5" Type="http://schemas.openxmlformats.org/officeDocument/2006/relationships/image" Target="../media/image20.png"/><Relationship Id="rId6"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3.png"/><Relationship Id="rId4" Type="http://schemas.openxmlformats.org/officeDocument/2006/relationships/image" Target="../media/image25.jpg"/><Relationship Id="rId5" Type="http://schemas.openxmlformats.org/officeDocument/2006/relationships/image" Target="../media/image22.jpg"/><Relationship Id="rId6"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png"/><Relationship Id="rId4" Type="http://schemas.openxmlformats.org/officeDocument/2006/relationships/image" Target="../media/image24.png"/><Relationship Id="rId5" Type="http://schemas.openxmlformats.org/officeDocument/2006/relationships/image" Target="../media/image20.png"/><Relationship Id="rId6"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9.png"/><Relationship Id="rId4" Type="http://schemas.openxmlformats.org/officeDocument/2006/relationships/image" Target="../media/image27.png"/><Relationship Id="rId5" Type="http://schemas.openxmlformats.org/officeDocument/2006/relationships/image" Target="../media/image39.jpg"/><Relationship Id="rId6" Type="http://schemas.openxmlformats.org/officeDocument/2006/relationships/image" Target="../media/image37.jpg"/><Relationship Id="rId7"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0.png"/><Relationship Id="rId4" Type="http://schemas.openxmlformats.org/officeDocument/2006/relationships/image" Target="../media/image32.jpg"/><Relationship Id="rId5"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8.jpg"/><Relationship Id="rId4" Type="http://schemas.openxmlformats.org/officeDocument/2006/relationships/image" Target="../media/image36.png"/><Relationship Id="rId5" Type="http://schemas.openxmlformats.org/officeDocument/2006/relationships/image" Target="../media/image26.jpg"/><Relationship Id="rId6" Type="http://schemas.openxmlformats.org/officeDocument/2006/relationships/image" Target="../media/image38.jpg"/><Relationship Id="rId7"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4.jpg"/><Relationship Id="rId4" Type="http://schemas.openxmlformats.org/officeDocument/2006/relationships/image" Target="../media/image31.jpg"/><Relationship Id="rId5" Type="http://schemas.openxmlformats.org/officeDocument/2006/relationships/image" Target="../media/image44.png"/><Relationship Id="rId6" Type="http://schemas.openxmlformats.org/officeDocument/2006/relationships/image" Target="../media/image45.jpg"/><Relationship Id="rId7"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0.jpg"/><Relationship Id="rId4" Type="http://schemas.openxmlformats.org/officeDocument/2006/relationships/image" Target="../media/image41.jpg"/><Relationship Id="rId5" Type="http://schemas.openxmlformats.org/officeDocument/2006/relationships/image" Target="../media/image35.jpg"/><Relationship Id="rId6" Type="http://schemas.openxmlformats.org/officeDocument/2006/relationships/image" Target="../media/image33.jpg"/><Relationship Id="rId7" Type="http://schemas.openxmlformats.org/officeDocument/2006/relationships/image" Target="../media/image42.jpg"/><Relationship Id="rId8"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8.jp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9.jpg"/><Relationship Id="rId4" Type="http://schemas.openxmlformats.org/officeDocument/2006/relationships/image" Target="../media/image46.png"/><Relationship Id="rId5" Type="http://schemas.openxmlformats.org/officeDocument/2006/relationships/image" Target="../media/image56.jpg"/><Relationship Id="rId6"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43.jpg"/><Relationship Id="rId4" Type="http://schemas.openxmlformats.org/officeDocument/2006/relationships/image" Target="../media/image51.jpg"/><Relationship Id="rId5"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64.jpg"/><Relationship Id="rId4" Type="http://schemas.openxmlformats.org/officeDocument/2006/relationships/image" Target="../media/image60.jpg"/><Relationship Id="rId5"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50.jp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7.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5.jpg"/><Relationship Id="rId5"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53.jpg"/><Relationship Id="rId4" Type="http://schemas.openxmlformats.org/officeDocument/2006/relationships/image" Target="../media/image66.jpg"/><Relationship Id="rId5"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54.jpg"/><Relationship Id="rId4" Type="http://schemas.openxmlformats.org/officeDocument/2006/relationships/image" Target="../media/image75.jpg"/><Relationship Id="rId5" Type="http://schemas.openxmlformats.org/officeDocument/2006/relationships/image" Target="../media/image55.jpg"/><Relationship Id="rId6" Type="http://schemas.openxmlformats.org/officeDocument/2006/relationships/image" Target="../media/image68.jpg"/><Relationship Id="rId7" Type="http://schemas.openxmlformats.org/officeDocument/2006/relationships/image" Target="../media/image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61.gif"/><Relationship Id="rId4" Type="http://schemas.openxmlformats.org/officeDocument/2006/relationships/image" Target="../media/image52.png"/><Relationship Id="rId5" Type="http://schemas.openxmlformats.org/officeDocument/2006/relationships/image" Target="../media/image59.png"/><Relationship Id="rId6" Type="http://schemas.openxmlformats.org/officeDocument/2006/relationships/image" Target="../media/image62.png"/><Relationship Id="rId7" Type="http://schemas.openxmlformats.org/officeDocument/2006/relationships/image" Target="../media/image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57.png"/><Relationship Id="rId4" Type="http://schemas.openxmlformats.org/officeDocument/2006/relationships/image" Target="../media/image65.png"/><Relationship Id="rId5" Type="http://schemas.openxmlformats.org/officeDocument/2006/relationships/image" Target="../media/image58.png"/><Relationship Id="rId6" Type="http://schemas.openxmlformats.org/officeDocument/2006/relationships/image" Target="../media/image63.png"/><Relationship Id="rId7" Type="http://schemas.openxmlformats.org/officeDocument/2006/relationships/image" Target="../media/image71.jpg"/><Relationship Id="rId8" Type="http://schemas.openxmlformats.org/officeDocument/2006/relationships/image" Target="../media/image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70.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73.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76.jp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74.jp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69.jpg"/><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72.png"/><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7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jpg"/><Relationship Id="rId4" Type="http://schemas.openxmlformats.org/officeDocument/2006/relationships/image" Target="../media/image8.jp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0" r="0" t="0"/>
          <a:stretch/>
        </p:blipFill>
        <p:spPr>
          <a:xfrm>
            <a:off x="8971854" y="0"/>
            <a:ext cx="2246335" cy="6867036"/>
          </a:xfrm>
          <a:prstGeom prst="rect">
            <a:avLst/>
          </a:prstGeom>
          <a:noFill/>
          <a:ln>
            <a:noFill/>
          </a:ln>
        </p:spPr>
      </p:pic>
      <p:sp>
        <p:nvSpPr>
          <p:cNvPr id="85" name="Google Shape;85;p13"/>
          <p:cNvSpPr/>
          <p:nvPr/>
        </p:nvSpPr>
        <p:spPr>
          <a:xfrm>
            <a:off x="0" y="0"/>
            <a:ext cx="12192000" cy="68580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p:txBody>
      </p:sp>
      <p:pic>
        <p:nvPicPr>
          <p:cNvPr id="86" name="Google Shape;86;p13" title="azure logo.png"/>
          <p:cNvPicPr preferRelativeResize="0"/>
          <p:nvPr/>
        </p:nvPicPr>
        <p:blipFill>
          <a:blip r:embed="rId4">
            <a:alphaModFix/>
          </a:blip>
          <a:stretch>
            <a:fillRect/>
          </a:stretch>
        </p:blipFill>
        <p:spPr>
          <a:xfrm>
            <a:off x="4831438" y="1064787"/>
            <a:ext cx="2529124" cy="2355525"/>
          </a:xfrm>
          <a:prstGeom prst="rect">
            <a:avLst/>
          </a:prstGeom>
          <a:noFill/>
          <a:ln>
            <a:noFill/>
          </a:ln>
        </p:spPr>
      </p:pic>
      <p:sp>
        <p:nvSpPr>
          <p:cNvPr id="87" name="Google Shape;87;p13"/>
          <p:cNvSpPr txBox="1"/>
          <p:nvPr/>
        </p:nvSpPr>
        <p:spPr>
          <a:xfrm>
            <a:off x="4393825" y="4093950"/>
            <a:ext cx="12464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sz="2800">
                <a:solidFill>
                  <a:schemeClr val="lt1"/>
                </a:solidFill>
                <a:latin typeface="Calibri"/>
                <a:ea typeface="Calibri"/>
                <a:cs typeface="Calibri"/>
                <a:sym typeface="Calibri"/>
              </a:rPr>
              <a:t>TEHLİKELİ MADDE EĞİTİMİ</a:t>
            </a:r>
            <a:endParaRPr sz="280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2"/>
          <p:cNvSpPr txBox="1"/>
          <p:nvPr/>
        </p:nvSpPr>
        <p:spPr>
          <a:xfrm>
            <a:off x="1165251" y="1392377"/>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sp>
        <p:nvSpPr>
          <p:cNvPr id="157" name="Google Shape;157;p22"/>
          <p:cNvSpPr txBox="1"/>
          <p:nvPr/>
        </p:nvSpPr>
        <p:spPr>
          <a:xfrm>
            <a:off x="1165251" y="2270464"/>
            <a:ext cx="7814752"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600">
                <a:solidFill>
                  <a:schemeClr val="dk1"/>
                </a:solidFill>
                <a:latin typeface="Teko"/>
                <a:ea typeface="Teko"/>
                <a:cs typeface="Teko"/>
                <a:sym typeface="Teko"/>
              </a:rPr>
              <a:t>BM Sisteminde </a:t>
            </a:r>
            <a:r>
              <a:rPr b="1" lang="tr-TR" sz="1600">
                <a:solidFill>
                  <a:schemeClr val="dk1"/>
                </a:solidFill>
                <a:latin typeface="Teko"/>
                <a:ea typeface="Teko"/>
                <a:cs typeface="Teko"/>
                <a:sym typeface="Teko"/>
              </a:rPr>
              <a:t>TEHLİKELİ MADDELER </a:t>
            </a:r>
            <a:r>
              <a:rPr lang="tr-TR" sz="1600">
                <a:solidFill>
                  <a:schemeClr val="dk1"/>
                </a:solidFill>
                <a:latin typeface="Teko"/>
                <a:ea typeface="Teko"/>
                <a:cs typeface="Teko"/>
                <a:sym typeface="Teko"/>
              </a:rPr>
              <a:t>zararlarına göre dokuz risk sınıfına ayrılır. Bu sınıfların beşi(1,2,4,5 ve 6) alt sınıflara  ayrılmıştır.</a:t>
            </a:r>
            <a:endParaRPr/>
          </a:p>
        </p:txBody>
      </p:sp>
      <p:sp>
        <p:nvSpPr>
          <p:cNvPr id="158" name="Google Shape;158;p22"/>
          <p:cNvSpPr txBox="1"/>
          <p:nvPr/>
        </p:nvSpPr>
        <p:spPr>
          <a:xfrm>
            <a:off x="1165251" y="2855239"/>
            <a:ext cx="792088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600">
                <a:solidFill>
                  <a:schemeClr val="dk1"/>
                </a:solidFill>
                <a:latin typeface="Teko"/>
                <a:ea typeface="Teko"/>
                <a:cs typeface="Teko"/>
                <a:sym typeface="Teko"/>
              </a:rPr>
              <a:t>Aynı sistem kara, hava , deniz ve  demiryolu gibi bütün ulaşım yolları tarafından kullanılmaktadır.</a:t>
            </a:r>
            <a:endParaRPr/>
          </a:p>
        </p:txBody>
      </p:sp>
      <p:pic>
        <p:nvPicPr>
          <p:cNvPr descr="C:\Users\FATMA KIRKKESELİ\Desktop\358.jpg" id="159" name="Google Shape;159;p22"/>
          <p:cNvPicPr preferRelativeResize="0"/>
          <p:nvPr/>
        </p:nvPicPr>
        <p:blipFill rotWithShape="1">
          <a:blip r:embed="rId3">
            <a:alphaModFix/>
          </a:blip>
          <a:srcRect b="0" l="0" r="0" t="0"/>
          <a:stretch/>
        </p:blipFill>
        <p:spPr>
          <a:xfrm>
            <a:off x="10103929" y="4935042"/>
            <a:ext cx="1899108" cy="1791133"/>
          </a:xfrm>
          <a:prstGeom prst="rect">
            <a:avLst/>
          </a:prstGeom>
          <a:noFill/>
          <a:ln>
            <a:noFill/>
          </a:ln>
        </p:spPr>
      </p:pic>
      <p:pic>
        <p:nvPicPr>
          <p:cNvPr id="160" name="Google Shape;160;p22"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3"/>
          <p:cNvSpPr txBox="1"/>
          <p:nvPr/>
        </p:nvSpPr>
        <p:spPr>
          <a:xfrm>
            <a:off x="-420881" y="1765261"/>
            <a:ext cx="6097424" cy="18158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Clr>
                <a:schemeClr val="dk1"/>
              </a:buClr>
              <a:buSzPts val="1600"/>
              <a:buFont typeface="Teko"/>
              <a:buNone/>
            </a:pPr>
            <a:r>
              <a:rPr b="1" lang="tr-TR" sz="1600" u="sng">
                <a:solidFill>
                  <a:schemeClr val="dk1"/>
                </a:solidFill>
                <a:latin typeface="Teko"/>
                <a:ea typeface="Teko"/>
                <a:cs typeface="Teko"/>
                <a:sym typeface="Teko"/>
              </a:rPr>
              <a:t>1)PATLAYICILAR</a:t>
            </a:r>
            <a:endParaRPr/>
          </a:p>
          <a:p>
            <a:pPr indent="0" lvl="0" marL="0" marR="0" rtl="0" algn="ctr">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     Çevreye hasar verebilecek bir hızda, sıcaklıkta ve basınçta, kimyasal</a:t>
            </a:r>
            <a:endParaRPr/>
          </a:p>
          <a:p>
            <a:pPr indent="0" lvl="0" marL="0" marR="0" rtl="0" algn="ctr">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       tepkimeler sonucu gazlar oluşturabilen katı veya sıvı maddeler</a:t>
            </a:r>
            <a:endParaRPr/>
          </a:p>
          <a:p>
            <a:pPr indent="0" lvl="0" marL="0" marR="0" rtl="0" algn="ctr">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      ve bir veya daha fazla patlayıcı veya piroteknik madde içeren nesneler.</a:t>
            </a:r>
            <a:endParaRPr/>
          </a:p>
          <a:p>
            <a:pPr indent="0" lvl="0" marL="0" marR="0" rtl="0" algn="ctr">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Patlayıcı risk sırası</a:t>
            </a:r>
            <a:endParaRPr/>
          </a:p>
          <a:p>
            <a:pPr indent="0" lvl="0" marL="0" marR="0" rtl="0" algn="ctr">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(Yüksek 1.1,1.5,1.2,1.3,1.6,1.4(alçak)</a:t>
            </a:r>
            <a:endParaRPr/>
          </a:p>
          <a:p>
            <a:pPr indent="0" lvl="0" marL="0" marR="0" rtl="0" algn="ctr">
              <a:spcBef>
                <a:spcPts val="0"/>
              </a:spcBef>
              <a:spcAft>
                <a:spcPts val="0"/>
              </a:spcAft>
              <a:buClr>
                <a:schemeClr val="dk1"/>
              </a:buClr>
              <a:buSzPts val="1600"/>
              <a:buFont typeface="Teko"/>
              <a:buNone/>
            </a:pPr>
            <a:r>
              <a:rPr lang="tr-TR" sz="1600" u="sng">
                <a:solidFill>
                  <a:schemeClr val="dk1"/>
                </a:solidFill>
                <a:latin typeface="Teko"/>
                <a:ea typeface="Teko"/>
                <a:cs typeface="Teko"/>
                <a:sym typeface="Teko"/>
              </a:rPr>
              <a:t>Ör: Barut, Dinamit,Havaifişek</a:t>
            </a:r>
            <a:endParaRPr sz="1600" u="sng">
              <a:solidFill>
                <a:schemeClr val="dk1"/>
              </a:solidFill>
              <a:latin typeface="Teko"/>
              <a:ea typeface="Teko"/>
              <a:cs typeface="Teko"/>
              <a:sym typeface="Teko"/>
            </a:endParaRPr>
          </a:p>
        </p:txBody>
      </p:sp>
      <p:pic>
        <p:nvPicPr>
          <p:cNvPr descr="1.png" id="166" name="Google Shape;166;p23"/>
          <p:cNvPicPr preferRelativeResize="0"/>
          <p:nvPr/>
        </p:nvPicPr>
        <p:blipFill rotWithShape="1">
          <a:blip r:embed="rId3">
            <a:alphaModFix/>
          </a:blip>
          <a:srcRect b="0" l="0" r="0" t="0"/>
          <a:stretch/>
        </p:blipFill>
        <p:spPr>
          <a:xfrm>
            <a:off x="5523980" y="1119540"/>
            <a:ext cx="1915054" cy="1979565"/>
          </a:xfrm>
          <a:prstGeom prst="rect">
            <a:avLst/>
          </a:prstGeom>
          <a:noFill/>
          <a:ln>
            <a:noFill/>
          </a:ln>
        </p:spPr>
      </p:pic>
      <p:pic>
        <p:nvPicPr>
          <p:cNvPr descr="SINIF-1.jpg" id="167" name="Google Shape;167;p23"/>
          <p:cNvPicPr preferRelativeResize="0"/>
          <p:nvPr/>
        </p:nvPicPr>
        <p:blipFill rotWithShape="1">
          <a:blip r:embed="rId4">
            <a:alphaModFix/>
          </a:blip>
          <a:srcRect b="0" l="0" r="0" t="0"/>
          <a:stretch/>
        </p:blipFill>
        <p:spPr>
          <a:xfrm>
            <a:off x="8088104" y="612320"/>
            <a:ext cx="3536494" cy="2994003"/>
          </a:xfrm>
          <a:prstGeom prst="rect">
            <a:avLst/>
          </a:prstGeom>
          <a:noFill/>
          <a:ln>
            <a:noFill/>
          </a:ln>
        </p:spPr>
      </p:pic>
      <p:pic>
        <p:nvPicPr>
          <p:cNvPr descr="dinamit_838202.jpg" id="168" name="Google Shape;168;p23"/>
          <p:cNvPicPr preferRelativeResize="0"/>
          <p:nvPr/>
        </p:nvPicPr>
        <p:blipFill rotWithShape="1">
          <a:blip r:embed="rId5">
            <a:alphaModFix/>
          </a:blip>
          <a:srcRect b="0" l="0" r="0" t="0"/>
          <a:stretch/>
        </p:blipFill>
        <p:spPr>
          <a:xfrm>
            <a:off x="10026163" y="5429288"/>
            <a:ext cx="2004939" cy="1324833"/>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169" name="Google Shape;169;p23"/>
          <p:cNvSpPr/>
          <p:nvPr/>
        </p:nvSpPr>
        <p:spPr>
          <a:xfrm>
            <a:off x="1649337" y="4060380"/>
            <a:ext cx="1956987" cy="2031325"/>
          </a:xfrm>
          <a:prstGeom prst="rect">
            <a:avLst/>
          </a:prstGeom>
          <a:solidFill>
            <a:srgbClr val="3A3838"/>
          </a:solidFill>
          <a:ln cap="flat" cmpd="sng" w="9525">
            <a:solidFill>
              <a:srgbClr val="FFC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chemeClr val="lt1"/>
                </a:solidFill>
                <a:latin typeface="Teko"/>
                <a:ea typeface="Teko"/>
                <a:cs typeface="Teko"/>
                <a:sym typeface="Teko"/>
              </a:rPr>
              <a:t>TEMEL RİSKLER:</a:t>
            </a:r>
            <a:endParaRPr/>
          </a:p>
          <a:p>
            <a:pPr indent="0" lvl="0" marL="0" marR="0" rtl="0" algn="l">
              <a:spcBef>
                <a:spcPts val="0"/>
              </a:spcBef>
              <a:spcAft>
                <a:spcPts val="0"/>
              </a:spcAft>
              <a:buNone/>
            </a:pPr>
            <a:r>
              <a:rPr b="1" lang="tr-TR" sz="1800">
                <a:solidFill>
                  <a:schemeClr val="lt1"/>
                </a:solidFill>
                <a:latin typeface="Teko"/>
                <a:ea typeface="Teko"/>
                <a:cs typeface="Teko"/>
                <a:sym typeface="Teko"/>
              </a:rPr>
              <a:t>*Yükün düşmesi</a:t>
            </a:r>
            <a:endParaRPr/>
          </a:p>
          <a:p>
            <a:pPr indent="0" lvl="0" marL="0" marR="0" rtl="0" algn="l">
              <a:spcBef>
                <a:spcPts val="0"/>
              </a:spcBef>
              <a:spcAft>
                <a:spcPts val="0"/>
              </a:spcAft>
              <a:buNone/>
            </a:pPr>
            <a:r>
              <a:rPr b="1" lang="tr-TR" sz="1800">
                <a:solidFill>
                  <a:schemeClr val="lt1"/>
                </a:solidFill>
                <a:latin typeface="Teko"/>
                <a:ea typeface="Teko"/>
                <a:cs typeface="Teko"/>
                <a:sym typeface="Teko"/>
              </a:rPr>
              <a:t>*Yangın</a:t>
            </a:r>
            <a:endParaRPr/>
          </a:p>
          <a:p>
            <a:pPr indent="0" lvl="0" marL="0" marR="0" rtl="0" algn="l">
              <a:spcBef>
                <a:spcPts val="0"/>
              </a:spcBef>
              <a:spcAft>
                <a:spcPts val="0"/>
              </a:spcAft>
              <a:buNone/>
            </a:pPr>
            <a:r>
              <a:rPr b="1" lang="tr-TR" sz="1800">
                <a:solidFill>
                  <a:schemeClr val="lt1"/>
                </a:solidFill>
                <a:latin typeface="Teko"/>
                <a:ea typeface="Teko"/>
                <a:cs typeface="Teko"/>
                <a:sym typeface="Teko"/>
              </a:rPr>
              <a:t>*Yükün patlaması</a:t>
            </a:r>
            <a:endParaRPr/>
          </a:p>
          <a:p>
            <a:pPr indent="0" lvl="0" marL="0" marR="0" rtl="0" algn="l">
              <a:spcBef>
                <a:spcPts val="0"/>
              </a:spcBef>
              <a:spcAft>
                <a:spcPts val="0"/>
              </a:spcAft>
              <a:buNone/>
            </a:pPr>
            <a:r>
              <a:rPr b="1" lang="tr-TR" sz="1800">
                <a:solidFill>
                  <a:schemeClr val="lt1"/>
                </a:solidFill>
                <a:latin typeface="Teko"/>
                <a:ea typeface="Teko"/>
                <a:cs typeface="Teko"/>
                <a:sym typeface="Teko"/>
              </a:rPr>
              <a:t>*Elleçlemede devrilip dökülme ya da çarpma</a:t>
            </a:r>
            <a:endParaRPr/>
          </a:p>
          <a:p>
            <a:pPr indent="0" lvl="0" marL="0" marR="0" rtl="0" algn="l">
              <a:spcBef>
                <a:spcPts val="0"/>
              </a:spcBef>
              <a:spcAft>
                <a:spcPts val="0"/>
              </a:spcAft>
              <a:buNone/>
            </a:pPr>
            <a:r>
              <a:t/>
            </a:r>
            <a:endParaRPr b="1" sz="1800">
              <a:solidFill>
                <a:srgbClr val="FF0000"/>
              </a:solidFill>
              <a:latin typeface="Calibri"/>
              <a:ea typeface="Calibri"/>
              <a:cs typeface="Calibri"/>
              <a:sym typeface="Calibri"/>
            </a:endParaRPr>
          </a:p>
        </p:txBody>
      </p:sp>
      <p:sp>
        <p:nvSpPr>
          <p:cNvPr id="170" name="Google Shape;170;p23"/>
          <p:cNvSpPr txBox="1"/>
          <p:nvPr/>
        </p:nvSpPr>
        <p:spPr>
          <a:xfrm>
            <a:off x="1165251" y="1213008"/>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171" name="Google Shape;171;p23" title="azure logo.png"/>
          <p:cNvPicPr preferRelativeResize="0"/>
          <p:nvPr/>
        </p:nvPicPr>
        <p:blipFill>
          <a:blip r:embed="rId6">
            <a:alphaModFix/>
          </a:blip>
          <a:stretch>
            <a:fillRect/>
          </a:stretch>
        </p:blipFill>
        <p:spPr>
          <a:xfrm>
            <a:off x="314350" y="332200"/>
            <a:ext cx="850898" cy="792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nvSpPr>
        <p:spPr>
          <a:xfrm>
            <a:off x="251520" y="1514908"/>
            <a:ext cx="3824824" cy="5343091"/>
          </a:xfrm>
          <a:prstGeom prst="rect">
            <a:avLst/>
          </a:prstGeom>
          <a:noFill/>
          <a:ln>
            <a:noFill/>
          </a:ln>
        </p:spPr>
        <p:txBody>
          <a:bodyPr anchorCtr="0" anchor="t" bIns="45700" lIns="91425" spcFirstLastPara="1" rIns="91425" wrap="square" tIns="45700">
            <a:normAutofit/>
          </a:bodyPr>
          <a:lstStyle/>
          <a:p>
            <a:pPr indent="-228600" lvl="0" marL="228600" marR="0" rtl="0" algn="ctr">
              <a:lnSpc>
                <a:spcPct val="90000"/>
              </a:lnSpc>
              <a:spcBef>
                <a:spcPts val="0"/>
              </a:spcBef>
              <a:spcAft>
                <a:spcPts val="0"/>
              </a:spcAft>
              <a:buClr>
                <a:schemeClr val="dk1"/>
              </a:buClr>
              <a:buSzPts val="1600"/>
              <a:buFont typeface="Arial"/>
              <a:buNone/>
            </a:pPr>
            <a:r>
              <a:rPr b="1" lang="tr-TR" sz="1600" u="sng">
                <a:solidFill>
                  <a:schemeClr val="dk1"/>
                </a:solidFill>
                <a:latin typeface="Teko"/>
                <a:ea typeface="Teko"/>
                <a:cs typeface="Teko"/>
                <a:sym typeface="Teko"/>
              </a:rPr>
              <a:t>2)GAZLAR</a:t>
            </a:r>
            <a:endParaRPr/>
          </a:p>
          <a:p>
            <a:pPr indent="-228600" lvl="0" marL="228600" marR="0" rtl="0" algn="ctr">
              <a:lnSpc>
                <a:spcPct val="90000"/>
              </a:lnSpc>
              <a:spcBef>
                <a:spcPts val="1000"/>
              </a:spcBef>
              <a:spcAft>
                <a:spcPts val="0"/>
              </a:spcAft>
              <a:buClr>
                <a:schemeClr val="dk1"/>
              </a:buClr>
              <a:buSzPts val="1800"/>
              <a:buFont typeface="Arial"/>
              <a:buNone/>
            </a:pPr>
            <a:r>
              <a:rPr lang="tr-TR" sz="1800">
                <a:solidFill>
                  <a:schemeClr val="dk1"/>
                </a:solidFill>
                <a:latin typeface="Teko"/>
                <a:ea typeface="Teko"/>
                <a:cs typeface="Teko"/>
                <a:sym typeface="Teko"/>
              </a:rPr>
              <a:t>Basınç altındaki kimyasallardır.</a:t>
            </a:r>
            <a:endParaRPr sz="1600">
              <a:solidFill>
                <a:srgbClr val="FF0000"/>
              </a:solidFill>
              <a:latin typeface="Teko"/>
              <a:ea typeface="Teko"/>
              <a:cs typeface="Teko"/>
              <a:sym typeface="Teko"/>
            </a:endParaRPr>
          </a:p>
          <a:p>
            <a:pPr indent="-228600" lvl="0" marL="228600" marR="0" rtl="0" algn="ctr">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Ör:Oksijen tüpleri,bütan gazı, </a:t>
            </a:r>
            <a:endParaRPr/>
          </a:p>
          <a:p>
            <a:pPr indent="-228600" lvl="0" marL="228600" marR="0" rtl="0" algn="ctr">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helyum gazı</a:t>
            </a:r>
            <a:endParaRPr/>
          </a:p>
          <a:p>
            <a:pPr indent="0" lvl="0" marL="0" marR="0" rtl="0" algn="l">
              <a:lnSpc>
                <a:spcPct val="90000"/>
              </a:lnSpc>
              <a:spcBef>
                <a:spcPts val="1000"/>
              </a:spcBef>
              <a:spcAft>
                <a:spcPts val="0"/>
              </a:spcAft>
              <a:buClr>
                <a:schemeClr val="dk1"/>
              </a:buClr>
              <a:buSzPts val="1800"/>
              <a:buFont typeface="Arial"/>
              <a:buNone/>
            </a:pPr>
            <a:r>
              <a:t/>
            </a:r>
            <a:endParaRPr b="1" sz="1800">
              <a:solidFill>
                <a:srgbClr val="FF0000"/>
              </a:solidFill>
              <a:latin typeface="Calibri"/>
              <a:ea typeface="Calibri"/>
              <a:cs typeface="Calibri"/>
              <a:sym typeface="Calibri"/>
            </a:endParaRPr>
          </a:p>
          <a:p>
            <a:pPr indent="0" lvl="0" marL="0" marR="0" rtl="0" algn="l">
              <a:lnSpc>
                <a:spcPct val="90000"/>
              </a:lnSpc>
              <a:spcBef>
                <a:spcPts val="1000"/>
              </a:spcBef>
              <a:spcAft>
                <a:spcPts val="0"/>
              </a:spcAft>
              <a:buClr>
                <a:srgbClr val="FF0000"/>
              </a:buClr>
              <a:buSzPts val="1800"/>
              <a:buFont typeface="Arial"/>
              <a:buNone/>
            </a:pPr>
            <a:r>
              <a:rPr b="1" lang="tr-TR" sz="1800">
                <a:solidFill>
                  <a:srgbClr val="FF0000"/>
                </a:solidFill>
                <a:latin typeface="Calibri"/>
                <a:ea typeface="Calibri"/>
                <a:cs typeface="Calibri"/>
                <a:sym typeface="Calibri"/>
              </a:rPr>
              <a:t>      </a:t>
            </a:r>
            <a:r>
              <a:rPr b="1" lang="tr-TR" sz="1800">
                <a:solidFill>
                  <a:schemeClr val="lt1"/>
                </a:solidFill>
                <a:latin typeface="Calibri"/>
                <a:ea typeface="Calibri"/>
                <a:cs typeface="Calibri"/>
                <a:sym typeface="Calibri"/>
              </a:rPr>
              <a:t>TEMEL RİSKLER:</a:t>
            </a:r>
            <a:endParaRPr/>
          </a:p>
          <a:p>
            <a:pPr indent="0" lvl="0" marL="0" marR="0" rtl="0" algn="l">
              <a:lnSpc>
                <a:spcPct val="90000"/>
              </a:lnSpc>
              <a:spcBef>
                <a:spcPts val="1000"/>
              </a:spcBef>
              <a:spcAft>
                <a:spcPts val="0"/>
              </a:spcAft>
              <a:buClr>
                <a:schemeClr val="lt1"/>
              </a:buClr>
              <a:buSzPts val="1800"/>
              <a:buFont typeface="Arial"/>
              <a:buNone/>
            </a:pPr>
            <a:r>
              <a:rPr b="1" lang="tr-TR" sz="1800">
                <a:solidFill>
                  <a:schemeClr val="lt1"/>
                </a:solidFill>
                <a:latin typeface="Calibri"/>
                <a:ea typeface="Calibri"/>
                <a:cs typeface="Calibri"/>
                <a:sym typeface="Calibri"/>
              </a:rPr>
              <a:t>*Patlama</a:t>
            </a:r>
            <a:endParaRPr/>
          </a:p>
          <a:p>
            <a:pPr indent="0" lvl="0" marL="0" marR="0" rtl="0" algn="l">
              <a:lnSpc>
                <a:spcPct val="90000"/>
              </a:lnSpc>
              <a:spcBef>
                <a:spcPts val="1000"/>
              </a:spcBef>
              <a:spcAft>
                <a:spcPts val="0"/>
              </a:spcAft>
              <a:buClr>
                <a:schemeClr val="lt1"/>
              </a:buClr>
              <a:buSzPts val="1800"/>
              <a:buFont typeface="Arial"/>
              <a:buNone/>
            </a:pPr>
            <a:r>
              <a:rPr b="1" lang="tr-TR" sz="1800">
                <a:solidFill>
                  <a:schemeClr val="lt1"/>
                </a:solidFill>
                <a:latin typeface="Calibri"/>
                <a:ea typeface="Calibri"/>
                <a:cs typeface="Calibri"/>
                <a:sym typeface="Calibri"/>
              </a:rPr>
              <a:t>*Boğulma(Solunumda yeterli oksijen alamayarak)</a:t>
            </a:r>
            <a:endParaRPr/>
          </a:p>
          <a:p>
            <a:pPr indent="0" lvl="0" marL="0" marR="0" rtl="0" algn="l">
              <a:lnSpc>
                <a:spcPct val="90000"/>
              </a:lnSpc>
              <a:spcBef>
                <a:spcPts val="1000"/>
              </a:spcBef>
              <a:spcAft>
                <a:spcPts val="0"/>
              </a:spcAft>
              <a:buClr>
                <a:schemeClr val="lt1"/>
              </a:buClr>
              <a:buSzPts val="1800"/>
              <a:buFont typeface="Arial"/>
              <a:buNone/>
            </a:pPr>
            <a:r>
              <a:rPr b="1" lang="tr-TR" sz="1800">
                <a:solidFill>
                  <a:schemeClr val="lt1"/>
                </a:solidFill>
                <a:latin typeface="Calibri"/>
                <a:ea typeface="Calibri"/>
                <a:cs typeface="Calibri"/>
                <a:sym typeface="Calibri"/>
              </a:rPr>
              <a:t>*Zehirlenme</a:t>
            </a:r>
            <a:endParaRPr/>
          </a:p>
          <a:p>
            <a:pPr indent="0" lvl="0" marL="0" marR="0" rtl="0" algn="l">
              <a:lnSpc>
                <a:spcPct val="90000"/>
              </a:lnSpc>
              <a:spcBef>
                <a:spcPts val="1000"/>
              </a:spcBef>
              <a:spcAft>
                <a:spcPts val="0"/>
              </a:spcAft>
              <a:buClr>
                <a:schemeClr val="lt1"/>
              </a:buClr>
              <a:buSzPts val="1800"/>
              <a:buFont typeface="Arial"/>
              <a:buNone/>
            </a:pPr>
            <a:r>
              <a:rPr b="1" lang="tr-TR" sz="1800">
                <a:solidFill>
                  <a:schemeClr val="lt1"/>
                </a:solidFill>
                <a:latin typeface="Calibri"/>
                <a:ea typeface="Calibri"/>
                <a:cs typeface="Calibri"/>
                <a:sym typeface="Calibri"/>
              </a:rPr>
              <a:t>*Yanıklar</a:t>
            </a:r>
            <a:endParaRPr/>
          </a:p>
          <a:p>
            <a:pPr indent="-228600" lvl="0" marL="228600" marR="0" rtl="0" algn="ctr">
              <a:lnSpc>
                <a:spcPct val="90000"/>
              </a:lnSpc>
              <a:spcBef>
                <a:spcPts val="1000"/>
              </a:spcBef>
              <a:spcAft>
                <a:spcPts val="0"/>
              </a:spcAft>
              <a:buClr>
                <a:schemeClr val="dk1"/>
              </a:buClr>
              <a:buSzPts val="2000"/>
              <a:buFont typeface="Arial"/>
              <a:buNone/>
            </a:pPr>
            <a:r>
              <a:t/>
            </a:r>
            <a:endParaRPr sz="2000">
              <a:solidFill>
                <a:schemeClr val="dk1"/>
              </a:solidFill>
              <a:latin typeface="Calibri"/>
              <a:ea typeface="Calibri"/>
              <a:cs typeface="Calibri"/>
              <a:sym typeface="Calibri"/>
            </a:endParaRPr>
          </a:p>
          <a:p>
            <a:pPr indent="-228600" lvl="0" marL="228600" marR="0" rtl="0" algn="ctr">
              <a:lnSpc>
                <a:spcPct val="90000"/>
              </a:lnSpc>
              <a:spcBef>
                <a:spcPts val="1000"/>
              </a:spcBef>
              <a:spcAft>
                <a:spcPts val="0"/>
              </a:spcAft>
              <a:buClr>
                <a:schemeClr val="dk1"/>
              </a:buClr>
              <a:buSzPts val="2000"/>
              <a:buFont typeface="Arial"/>
              <a:buNone/>
            </a:pPr>
            <a:r>
              <a:t/>
            </a:r>
            <a:endParaRPr sz="2000">
              <a:solidFill>
                <a:schemeClr val="dk1"/>
              </a:solidFill>
              <a:latin typeface="Calibri"/>
              <a:ea typeface="Calibri"/>
              <a:cs typeface="Calibri"/>
              <a:sym typeface="Calibri"/>
            </a:endParaRPr>
          </a:p>
        </p:txBody>
      </p:sp>
      <p:sp>
        <p:nvSpPr>
          <p:cNvPr id="177" name="Google Shape;177;p24"/>
          <p:cNvSpPr/>
          <p:nvPr/>
        </p:nvSpPr>
        <p:spPr>
          <a:xfrm>
            <a:off x="834413" y="3250524"/>
            <a:ext cx="2743200" cy="1902971"/>
          </a:xfrm>
          <a:prstGeom prst="roundRect">
            <a:avLst>
              <a:gd fmla="val 16667" name="adj"/>
            </a:avLst>
          </a:prstGeom>
          <a:solidFill>
            <a:srgbClr val="3A3838"/>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FF0000"/>
              </a:buClr>
              <a:buSzPts val="1800"/>
              <a:buFont typeface="Calibri"/>
              <a:buNone/>
            </a:pPr>
            <a:r>
              <a:rPr b="1" lang="tr-TR" sz="1800">
                <a:solidFill>
                  <a:srgbClr val="FF0000"/>
                </a:solidFill>
                <a:latin typeface="Calibri"/>
                <a:ea typeface="Calibri"/>
                <a:cs typeface="Calibri"/>
                <a:sym typeface="Calibri"/>
              </a:rPr>
              <a:t> </a:t>
            </a:r>
            <a:r>
              <a:rPr b="1" lang="tr-TR" sz="1600">
                <a:solidFill>
                  <a:schemeClr val="lt1"/>
                </a:solidFill>
                <a:latin typeface="Teko"/>
                <a:ea typeface="Teko"/>
                <a:cs typeface="Teko"/>
                <a:sym typeface="Teko"/>
              </a:rPr>
              <a:t>TEMEL RİSKLER:</a:t>
            </a:r>
            <a:endParaRPr/>
          </a:p>
          <a:p>
            <a:pPr indent="0" lvl="0" marL="0" marR="0" rtl="0" algn="l">
              <a:spcBef>
                <a:spcPts val="0"/>
              </a:spcBef>
              <a:spcAft>
                <a:spcPts val="0"/>
              </a:spcAft>
              <a:buClr>
                <a:schemeClr val="lt1"/>
              </a:buClr>
              <a:buSzPts val="1600"/>
              <a:buFont typeface="Teko"/>
              <a:buNone/>
            </a:pPr>
            <a:r>
              <a:rPr b="1" lang="tr-TR" sz="1600">
                <a:solidFill>
                  <a:schemeClr val="lt1"/>
                </a:solidFill>
                <a:latin typeface="Teko"/>
                <a:ea typeface="Teko"/>
                <a:cs typeface="Teko"/>
                <a:sym typeface="Teko"/>
              </a:rPr>
              <a:t>*Patlama</a:t>
            </a:r>
            <a:endParaRPr/>
          </a:p>
          <a:p>
            <a:pPr indent="0" lvl="0" marL="0" marR="0" rtl="0" algn="l">
              <a:spcBef>
                <a:spcPts val="0"/>
              </a:spcBef>
              <a:spcAft>
                <a:spcPts val="0"/>
              </a:spcAft>
              <a:buClr>
                <a:schemeClr val="lt1"/>
              </a:buClr>
              <a:buSzPts val="1600"/>
              <a:buFont typeface="Teko"/>
              <a:buNone/>
            </a:pPr>
            <a:r>
              <a:rPr b="1" lang="tr-TR" sz="1600">
                <a:solidFill>
                  <a:schemeClr val="lt1"/>
                </a:solidFill>
                <a:latin typeface="Teko"/>
                <a:ea typeface="Teko"/>
                <a:cs typeface="Teko"/>
                <a:sym typeface="Teko"/>
              </a:rPr>
              <a:t>*Boğulma(Solunumda yeterli oksijen alamayarak)</a:t>
            </a:r>
            <a:endParaRPr/>
          </a:p>
          <a:p>
            <a:pPr indent="0" lvl="0" marL="0" marR="0" rtl="0" algn="l">
              <a:spcBef>
                <a:spcPts val="0"/>
              </a:spcBef>
              <a:spcAft>
                <a:spcPts val="0"/>
              </a:spcAft>
              <a:buClr>
                <a:schemeClr val="lt1"/>
              </a:buClr>
              <a:buSzPts val="1600"/>
              <a:buFont typeface="Teko"/>
              <a:buNone/>
            </a:pPr>
            <a:r>
              <a:rPr b="1" lang="tr-TR" sz="1600">
                <a:solidFill>
                  <a:schemeClr val="lt1"/>
                </a:solidFill>
                <a:latin typeface="Teko"/>
                <a:ea typeface="Teko"/>
                <a:cs typeface="Teko"/>
                <a:sym typeface="Teko"/>
              </a:rPr>
              <a:t>*Zehirlenme</a:t>
            </a:r>
            <a:endParaRPr/>
          </a:p>
          <a:p>
            <a:pPr indent="0" lvl="0" marL="0" marR="0" rtl="0" algn="l">
              <a:spcBef>
                <a:spcPts val="0"/>
              </a:spcBef>
              <a:spcAft>
                <a:spcPts val="0"/>
              </a:spcAft>
              <a:buClr>
                <a:schemeClr val="lt1"/>
              </a:buClr>
              <a:buSzPts val="1600"/>
              <a:buFont typeface="Teko"/>
              <a:buNone/>
            </a:pPr>
            <a:r>
              <a:rPr b="1" lang="tr-TR" sz="1600">
                <a:solidFill>
                  <a:schemeClr val="lt1"/>
                </a:solidFill>
                <a:latin typeface="Teko"/>
                <a:ea typeface="Teko"/>
                <a:cs typeface="Teko"/>
                <a:sym typeface="Teko"/>
              </a:rPr>
              <a:t>*Yanıklar</a:t>
            </a:r>
            <a:endParaRPr sz="1800">
              <a:solidFill>
                <a:schemeClr val="lt1"/>
              </a:solidFill>
              <a:latin typeface="Teko"/>
              <a:ea typeface="Teko"/>
              <a:cs typeface="Teko"/>
              <a:sym typeface="Teko"/>
            </a:endParaRPr>
          </a:p>
        </p:txBody>
      </p:sp>
      <p:pic>
        <p:nvPicPr>
          <p:cNvPr descr="tüp.jpg" id="178" name="Google Shape;178;p24"/>
          <p:cNvPicPr preferRelativeResize="0"/>
          <p:nvPr/>
        </p:nvPicPr>
        <p:blipFill rotWithShape="1">
          <a:blip r:embed="rId3">
            <a:alphaModFix/>
          </a:blip>
          <a:srcRect b="0" l="0" r="0" t="0"/>
          <a:stretch/>
        </p:blipFill>
        <p:spPr>
          <a:xfrm>
            <a:off x="10284048" y="5577462"/>
            <a:ext cx="1828800" cy="1201084"/>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179" name="Google Shape;179;p24"/>
          <p:cNvPicPr preferRelativeResize="0"/>
          <p:nvPr/>
        </p:nvPicPr>
        <p:blipFill rotWithShape="1">
          <a:blip r:embed="rId4">
            <a:alphaModFix/>
          </a:blip>
          <a:srcRect b="0" l="0" r="0" t="0"/>
          <a:stretch/>
        </p:blipFill>
        <p:spPr>
          <a:xfrm>
            <a:off x="4633731" y="1752771"/>
            <a:ext cx="1080000" cy="1440000"/>
          </a:xfrm>
          <a:prstGeom prst="rect">
            <a:avLst/>
          </a:prstGeom>
          <a:noFill/>
          <a:ln>
            <a:noFill/>
          </a:ln>
        </p:spPr>
      </p:pic>
      <p:pic>
        <p:nvPicPr>
          <p:cNvPr id="180" name="Google Shape;180;p24"/>
          <p:cNvPicPr preferRelativeResize="0"/>
          <p:nvPr/>
        </p:nvPicPr>
        <p:blipFill rotWithShape="1">
          <a:blip r:embed="rId5">
            <a:alphaModFix/>
          </a:blip>
          <a:srcRect b="0" l="0" r="0" t="0"/>
          <a:stretch/>
        </p:blipFill>
        <p:spPr>
          <a:xfrm>
            <a:off x="4662968" y="3466453"/>
            <a:ext cx="1080000" cy="1440000"/>
          </a:xfrm>
          <a:prstGeom prst="rect">
            <a:avLst/>
          </a:prstGeom>
          <a:noFill/>
          <a:ln>
            <a:noFill/>
          </a:ln>
        </p:spPr>
      </p:pic>
      <p:pic>
        <p:nvPicPr>
          <p:cNvPr id="181" name="Google Shape;181;p24"/>
          <p:cNvPicPr preferRelativeResize="0"/>
          <p:nvPr/>
        </p:nvPicPr>
        <p:blipFill rotWithShape="1">
          <a:blip r:embed="rId6">
            <a:alphaModFix/>
          </a:blip>
          <a:srcRect b="0" l="0" r="0" t="0"/>
          <a:stretch/>
        </p:blipFill>
        <p:spPr>
          <a:xfrm>
            <a:off x="4628929" y="5122319"/>
            <a:ext cx="1076276" cy="1440000"/>
          </a:xfrm>
          <a:prstGeom prst="rect">
            <a:avLst/>
          </a:prstGeom>
          <a:noFill/>
          <a:ln>
            <a:noFill/>
          </a:ln>
        </p:spPr>
      </p:pic>
      <p:sp>
        <p:nvSpPr>
          <p:cNvPr id="182" name="Google Shape;182;p24"/>
          <p:cNvSpPr txBox="1"/>
          <p:nvPr/>
        </p:nvSpPr>
        <p:spPr>
          <a:xfrm>
            <a:off x="6707779" y="1814316"/>
            <a:ext cx="164592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400">
                <a:solidFill>
                  <a:schemeClr val="dk1"/>
                </a:solidFill>
                <a:latin typeface="Teko"/>
                <a:ea typeface="Teko"/>
                <a:cs typeface="Teko"/>
                <a:sym typeface="Teko"/>
              </a:rPr>
              <a:t>2.1 YANICI GAZLAR</a:t>
            </a:r>
            <a:endParaRPr/>
          </a:p>
        </p:txBody>
      </p:sp>
      <p:sp>
        <p:nvSpPr>
          <p:cNvPr id="183" name="Google Shape;183;p24"/>
          <p:cNvSpPr/>
          <p:nvPr/>
        </p:nvSpPr>
        <p:spPr>
          <a:xfrm>
            <a:off x="6489448" y="2328688"/>
            <a:ext cx="2043392" cy="58477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Ör:</a:t>
            </a:r>
            <a:r>
              <a:rPr lang="tr-TR" sz="1600">
                <a:solidFill>
                  <a:srgbClr val="FF0000"/>
                </a:solidFill>
                <a:latin typeface="Teko"/>
                <a:ea typeface="Teko"/>
                <a:cs typeface="Teko"/>
                <a:sym typeface="Teko"/>
              </a:rPr>
              <a:t> </a:t>
            </a:r>
            <a:r>
              <a:rPr lang="tr-TR" sz="1600">
                <a:solidFill>
                  <a:schemeClr val="dk1"/>
                </a:solidFill>
                <a:latin typeface="Teko"/>
                <a:ea typeface="Teko"/>
                <a:cs typeface="Teko"/>
                <a:sym typeface="Teko"/>
              </a:rPr>
              <a:t>LPG, Çakmak gazı, Metan gazı</a:t>
            </a:r>
            <a:endParaRPr/>
          </a:p>
        </p:txBody>
      </p:sp>
      <p:sp>
        <p:nvSpPr>
          <p:cNvPr id="184" name="Google Shape;184;p24"/>
          <p:cNvSpPr txBox="1"/>
          <p:nvPr/>
        </p:nvSpPr>
        <p:spPr>
          <a:xfrm>
            <a:off x="6646841" y="3413662"/>
            <a:ext cx="2756263"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a:solidFill>
                  <a:schemeClr val="dk1"/>
                </a:solidFill>
                <a:latin typeface="Teko"/>
                <a:ea typeface="Teko"/>
                <a:cs typeface="Teko"/>
                <a:sym typeface="Teko"/>
              </a:rPr>
              <a:t>2.2 YANICI VE ZEHİRLİ OLMAYAN GAZLAR</a:t>
            </a:r>
            <a:r>
              <a:rPr b="1" lang="tr-TR" sz="1600">
                <a:solidFill>
                  <a:srgbClr val="7F7F7F"/>
                </a:solidFill>
                <a:latin typeface="Teko"/>
                <a:ea typeface="Teko"/>
                <a:cs typeface="Teko"/>
                <a:sym typeface="Teko"/>
              </a:rPr>
              <a:t>	</a:t>
            </a:r>
            <a:endParaRPr/>
          </a:p>
        </p:txBody>
      </p:sp>
      <p:sp>
        <p:nvSpPr>
          <p:cNvPr id="185" name="Google Shape;185;p24"/>
          <p:cNvSpPr/>
          <p:nvPr/>
        </p:nvSpPr>
        <p:spPr>
          <a:xfrm>
            <a:off x="6468179" y="4107767"/>
            <a:ext cx="2098651" cy="33855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rgbClr val="FF0000"/>
              </a:buClr>
              <a:buSzPts val="1600"/>
              <a:buFont typeface="Teko"/>
              <a:buNone/>
            </a:pPr>
            <a:r>
              <a:rPr lang="tr-TR" sz="1600">
                <a:solidFill>
                  <a:srgbClr val="FF0000"/>
                </a:solidFill>
                <a:latin typeface="Teko"/>
                <a:ea typeface="Teko"/>
                <a:cs typeface="Teko"/>
                <a:sym typeface="Teko"/>
              </a:rPr>
              <a:t>      </a:t>
            </a:r>
            <a:r>
              <a:rPr lang="tr-TR" sz="1600">
                <a:solidFill>
                  <a:schemeClr val="dk1"/>
                </a:solidFill>
                <a:latin typeface="Teko"/>
                <a:ea typeface="Teko"/>
                <a:cs typeface="Teko"/>
                <a:sym typeface="Teko"/>
              </a:rPr>
              <a:t>Ör: Oksijen tüpleri (yakıcı)</a:t>
            </a:r>
            <a:endParaRPr/>
          </a:p>
        </p:txBody>
      </p:sp>
      <p:sp>
        <p:nvSpPr>
          <p:cNvPr id="186" name="Google Shape;186;p24"/>
          <p:cNvSpPr txBox="1"/>
          <p:nvPr/>
        </p:nvSpPr>
        <p:spPr>
          <a:xfrm>
            <a:off x="6648287" y="5238908"/>
            <a:ext cx="1606731"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a:solidFill>
                  <a:schemeClr val="dk1"/>
                </a:solidFill>
                <a:latin typeface="Teko"/>
                <a:ea typeface="Teko"/>
                <a:cs typeface="Teko"/>
                <a:sym typeface="Teko"/>
              </a:rPr>
              <a:t>2.3 ZEHİRLİ GAZLAR</a:t>
            </a:r>
            <a:endParaRPr/>
          </a:p>
        </p:txBody>
      </p:sp>
      <p:sp>
        <p:nvSpPr>
          <p:cNvPr id="187" name="Google Shape;187;p24"/>
          <p:cNvSpPr/>
          <p:nvPr/>
        </p:nvSpPr>
        <p:spPr>
          <a:xfrm>
            <a:off x="6707779" y="5774323"/>
            <a:ext cx="1673856" cy="33855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Ör: Klor, Karbondioksit </a:t>
            </a:r>
            <a:endParaRPr/>
          </a:p>
        </p:txBody>
      </p:sp>
      <p:sp>
        <p:nvSpPr>
          <p:cNvPr id="188" name="Google Shape;188;p24"/>
          <p:cNvSpPr/>
          <p:nvPr/>
        </p:nvSpPr>
        <p:spPr>
          <a:xfrm>
            <a:off x="5978885" y="4136696"/>
            <a:ext cx="440872" cy="65314"/>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9" name="Google Shape;189;p24"/>
          <p:cNvSpPr/>
          <p:nvPr/>
        </p:nvSpPr>
        <p:spPr>
          <a:xfrm>
            <a:off x="5944794" y="2414836"/>
            <a:ext cx="440872" cy="65314"/>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0" name="Google Shape;190;p24"/>
          <p:cNvSpPr/>
          <p:nvPr/>
        </p:nvSpPr>
        <p:spPr>
          <a:xfrm>
            <a:off x="6045925" y="5768306"/>
            <a:ext cx="440872" cy="65314"/>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1" name="Google Shape;191;p24"/>
          <p:cNvSpPr txBox="1"/>
          <p:nvPr/>
        </p:nvSpPr>
        <p:spPr>
          <a:xfrm>
            <a:off x="1165251" y="1114798"/>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192" name="Google Shape;192;p24" title="azure logo.png"/>
          <p:cNvPicPr preferRelativeResize="0"/>
          <p:nvPr/>
        </p:nvPicPr>
        <p:blipFill>
          <a:blip r:embed="rId7">
            <a:alphaModFix/>
          </a:blip>
          <a:stretch>
            <a:fillRect/>
          </a:stretch>
        </p:blipFill>
        <p:spPr>
          <a:xfrm>
            <a:off x="314350" y="332200"/>
            <a:ext cx="850898" cy="792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5"/>
          <p:cNvSpPr txBox="1"/>
          <p:nvPr/>
        </p:nvSpPr>
        <p:spPr>
          <a:xfrm>
            <a:off x="1165251" y="1717360"/>
            <a:ext cx="3050849" cy="2326628"/>
          </a:xfrm>
          <a:prstGeom prst="rect">
            <a:avLst/>
          </a:prstGeom>
          <a:noFill/>
          <a:ln>
            <a:noFill/>
          </a:ln>
        </p:spPr>
        <p:txBody>
          <a:bodyPr anchorCtr="0" anchor="t" bIns="45700" lIns="91425" spcFirstLastPara="1" rIns="91425" wrap="square" tIns="45700">
            <a:normAutofit/>
          </a:bodyPr>
          <a:lstStyle/>
          <a:p>
            <a:pPr indent="-228600" lvl="0" marL="228600" marR="0" rtl="0" algn="ctr">
              <a:lnSpc>
                <a:spcPct val="90000"/>
              </a:lnSpc>
              <a:spcBef>
                <a:spcPts val="0"/>
              </a:spcBef>
              <a:spcAft>
                <a:spcPts val="0"/>
              </a:spcAft>
              <a:buClr>
                <a:schemeClr val="dk1"/>
              </a:buClr>
              <a:buSzPts val="1400"/>
              <a:buFont typeface="Arial"/>
              <a:buNone/>
            </a:pPr>
            <a:r>
              <a:rPr b="1" lang="tr-TR" sz="1400" u="sng">
                <a:solidFill>
                  <a:schemeClr val="dk1"/>
                </a:solidFill>
                <a:latin typeface="Teko"/>
                <a:ea typeface="Teko"/>
                <a:cs typeface="Teko"/>
                <a:sym typeface="Teko"/>
              </a:rPr>
              <a:t>3) ALEVLENEBİLİR SIVILAR</a:t>
            </a:r>
            <a:endParaRPr/>
          </a:p>
          <a:p>
            <a:pPr indent="-228600" lvl="0" marL="228600" marR="0" rtl="0" algn="ctr">
              <a:lnSpc>
                <a:spcPct val="90000"/>
              </a:lnSpc>
              <a:spcBef>
                <a:spcPts val="1000"/>
              </a:spcBef>
              <a:spcAft>
                <a:spcPts val="0"/>
              </a:spcAft>
              <a:buClr>
                <a:schemeClr val="dk1"/>
              </a:buClr>
              <a:buSzPts val="1800"/>
              <a:buFont typeface="Arial"/>
              <a:buNone/>
            </a:pPr>
            <a:r>
              <a:rPr lang="tr-TR" sz="1800">
                <a:solidFill>
                  <a:schemeClr val="dk1"/>
                </a:solidFill>
                <a:latin typeface="Teko"/>
                <a:ea typeface="Teko"/>
                <a:cs typeface="Teko"/>
                <a:sym typeface="Teko"/>
              </a:rPr>
              <a:t>   Parlama noktası 60 º</a:t>
            </a:r>
            <a:r>
              <a:rPr lang="tr-TR" sz="1800">
                <a:solidFill>
                  <a:srgbClr val="FF0000"/>
                </a:solidFill>
                <a:latin typeface="Teko"/>
                <a:ea typeface="Teko"/>
                <a:cs typeface="Teko"/>
                <a:sym typeface="Teko"/>
              </a:rPr>
              <a:t> </a:t>
            </a:r>
            <a:r>
              <a:rPr lang="tr-TR" sz="1800">
                <a:solidFill>
                  <a:schemeClr val="dk1"/>
                </a:solidFill>
                <a:latin typeface="Teko"/>
                <a:ea typeface="Teko"/>
                <a:cs typeface="Teko"/>
                <a:sym typeface="Teko"/>
              </a:rPr>
              <a:t>altında olan, </a:t>
            </a:r>
            <a:endParaRPr/>
          </a:p>
          <a:p>
            <a:pPr indent="-228600" lvl="0" marL="228600" marR="0" rtl="0" algn="ctr">
              <a:lnSpc>
                <a:spcPct val="90000"/>
              </a:lnSpc>
              <a:spcBef>
                <a:spcPts val="1000"/>
              </a:spcBef>
              <a:spcAft>
                <a:spcPts val="0"/>
              </a:spcAft>
              <a:buClr>
                <a:schemeClr val="dk1"/>
              </a:buClr>
              <a:buSzPts val="1800"/>
              <a:buFont typeface="Arial"/>
              <a:buNone/>
            </a:pPr>
            <a:r>
              <a:rPr lang="tr-TR" sz="1800">
                <a:solidFill>
                  <a:schemeClr val="dk1"/>
                </a:solidFill>
                <a:latin typeface="Teko"/>
                <a:ea typeface="Teko"/>
                <a:cs typeface="Teko"/>
                <a:sym typeface="Teko"/>
              </a:rPr>
              <a:t>   alev alabilen, </a:t>
            </a:r>
            <a:endParaRPr/>
          </a:p>
          <a:p>
            <a:pPr indent="-228600" lvl="0" marL="228600" marR="0" rtl="0" algn="ctr">
              <a:lnSpc>
                <a:spcPct val="90000"/>
              </a:lnSpc>
              <a:spcBef>
                <a:spcPts val="1000"/>
              </a:spcBef>
              <a:spcAft>
                <a:spcPts val="0"/>
              </a:spcAft>
              <a:buClr>
                <a:schemeClr val="dk1"/>
              </a:buClr>
              <a:buSzPts val="1800"/>
              <a:buFont typeface="Arial"/>
              <a:buNone/>
            </a:pPr>
            <a:r>
              <a:rPr lang="tr-TR" sz="1800">
                <a:solidFill>
                  <a:schemeClr val="dk1"/>
                </a:solidFill>
                <a:latin typeface="Teko"/>
                <a:ea typeface="Teko"/>
                <a:cs typeface="Teko"/>
                <a:sym typeface="Teko"/>
              </a:rPr>
              <a:t>sıvılar ile  hassasiyeti azaltilmış, </a:t>
            </a:r>
            <a:endParaRPr/>
          </a:p>
          <a:p>
            <a:pPr indent="-228600" lvl="0" marL="228600" marR="0" rtl="0" algn="ctr">
              <a:lnSpc>
                <a:spcPct val="90000"/>
              </a:lnSpc>
              <a:spcBef>
                <a:spcPts val="1000"/>
              </a:spcBef>
              <a:spcAft>
                <a:spcPts val="0"/>
              </a:spcAft>
              <a:buClr>
                <a:schemeClr val="dk1"/>
              </a:buClr>
              <a:buSzPts val="1800"/>
              <a:buFont typeface="Arial"/>
              <a:buNone/>
            </a:pPr>
            <a:r>
              <a:rPr lang="tr-TR" sz="1800">
                <a:solidFill>
                  <a:schemeClr val="dk1"/>
                </a:solidFill>
                <a:latin typeface="Teko"/>
                <a:ea typeface="Teko"/>
                <a:cs typeface="Teko"/>
                <a:sym typeface="Teko"/>
              </a:rPr>
              <a:t>sıvı patlayıcılardır.</a:t>
            </a:r>
            <a:endParaRPr/>
          </a:p>
          <a:p>
            <a:pPr indent="-228600" lvl="0" marL="228600" marR="0" rtl="0" algn="l">
              <a:lnSpc>
                <a:spcPct val="90000"/>
              </a:lnSpc>
              <a:spcBef>
                <a:spcPts val="1000"/>
              </a:spcBef>
              <a:spcAft>
                <a:spcPts val="0"/>
              </a:spcAft>
              <a:buClr>
                <a:schemeClr val="dk1"/>
              </a:buClr>
              <a:buSzPts val="1800"/>
              <a:buFont typeface="Arial"/>
              <a:buNone/>
            </a:pPr>
            <a:r>
              <a:rPr lang="tr-TR" sz="1800">
                <a:solidFill>
                  <a:schemeClr val="dk1"/>
                </a:solidFill>
                <a:latin typeface="Teko"/>
                <a:ea typeface="Teko"/>
                <a:cs typeface="Teko"/>
                <a:sym typeface="Teko"/>
              </a:rPr>
              <a:t>       Ör: Benzin, Fuoil, boya</a:t>
            </a:r>
            <a:endParaRPr sz="2000">
              <a:solidFill>
                <a:schemeClr val="dk1"/>
              </a:solidFill>
              <a:latin typeface="Teko"/>
              <a:ea typeface="Teko"/>
              <a:cs typeface="Teko"/>
              <a:sym typeface="Teko"/>
            </a:endParaRPr>
          </a:p>
        </p:txBody>
      </p:sp>
      <p:sp>
        <p:nvSpPr>
          <p:cNvPr id="198" name="Google Shape;198;p25"/>
          <p:cNvSpPr/>
          <p:nvPr/>
        </p:nvSpPr>
        <p:spPr>
          <a:xfrm>
            <a:off x="5793008" y="1717360"/>
            <a:ext cx="1231464" cy="453626"/>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00"/>
              </a:solidFill>
              <a:latin typeface="Calibri"/>
              <a:ea typeface="Calibri"/>
              <a:cs typeface="Calibri"/>
              <a:sym typeface="Calibri"/>
            </a:endParaRPr>
          </a:p>
        </p:txBody>
      </p:sp>
      <p:pic>
        <p:nvPicPr>
          <p:cNvPr id="199" name="Google Shape;199;p25"/>
          <p:cNvPicPr preferRelativeResize="0"/>
          <p:nvPr/>
        </p:nvPicPr>
        <p:blipFill rotWithShape="1">
          <a:blip r:embed="rId3">
            <a:alphaModFix/>
          </a:blip>
          <a:srcRect b="0" l="0" r="0" t="0"/>
          <a:stretch/>
        </p:blipFill>
        <p:spPr>
          <a:xfrm>
            <a:off x="8356123" y="1275477"/>
            <a:ext cx="1231464" cy="1255377"/>
          </a:xfrm>
          <a:prstGeom prst="rect">
            <a:avLst/>
          </a:prstGeom>
          <a:noFill/>
          <a:ln>
            <a:noFill/>
          </a:ln>
        </p:spPr>
      </p:pic>
      <p:sp>
        <p:nvSpPr>
          <p:cNvPr id="200" name="Google Shape;200;p25"/>
          <p:cNvSpPr/>
          <p:nvPr/>
        </p:nvSpPr>
        <p:spPr>
          <a:xfrm>
            <a:off x="5354865" y="2779588"/>
            <a:ext cx="2107750" cy="1411383"/>
          </a:xfrm>
          <a:prstGeom prst="roundRect">
            <a:avLst>
              <a:gd fmla="val 16667" name="adj"/>
            </a:avLst>
          </a:prstGeom>
          <a:solidFill>
            <a:srgbClr val="3A3838"/>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tr-TR" sz="1800">
                <a:solidFill>
                  <a:schemeClr val="lt1"/>
                </a:solidFill>
                <a:latin typeface="Teko"/>
                <a:ea typeface="Teko"/>
                <a:cs typeface="Teko"/>
                <a:sym typeface="Teko"/>
              </a:rPr>
              <a:t>TEMEL RİSKLER:</a:t>
            </a:r>
            <a:endParaRPr/>
          </a:p>
          <a:p>
            <a:pPr indent="0" lvl="0" marL="0" marR="0" rtl="0" algn="l">
              <a:spcBef>
                <a:spcPts val="0"/>
              </a:spcBef>
              <a:spcAft>
                <a:spcPts val="0"/>
              </a:spcAft>
              <a:buNone/>
            </a:pPr>
            <a:r>
              <a:rPr b="1" lang="tr-TR" sz="1800">
                <a:solidFill>
                  <a:schemeClr val="lt1"/>
                </a:solidFill>
                <a:latin typeface="Teko"/>
                <a:ea typeface="Teko"/>
                <a:cs typeface="Teko"/>
                <a:sym typeface="Teko"/>
              </a:rPr>
              <a:t>*Yangın yada patlama</a:t>
            </a:r>
            <a:endParaRPr/>
          </a:p>
          <a:p>
            <a:pPr indent="0" lvl="0" marL="0" marR="0" rtl="0" algn="l">
              <a:spcBef>
                <a:spcPts val="0"/>
              </a:spcBef>
              <a:spcAft>
                <a:spcPts val="0"/>
              </a:spcAft>
              <a:buNone/>
            </a:pPr>
            <a:r>
              <a:rPr b="1" lang="tr-TR" sz="1800">
                <a:solidFill>
                  <a:schemeClr val="lt1"/>
                </a:solidFill>
                <a:latin typeface="Teko"/>
                <a:ea typeface="Teko"/>
                <a:cs typeface="Teko"/>
                <a:sym typeface="Teko"/>
              </a:rPr>
              <a:t>*İritasyon (tahriş)</a:t>
            </a:r>
            <a:endParaRPr/>
          </a:p>
          <a:p>
            <a:pPr indent="0" lvl="0" marL="0" marR="0" rtl="0" algn="l">
              <a:spcBef>
                <a:spcPts val="0"/>
              </a:spcBef>
              <a:spcAft>
                <a:spcPts val="0"/>
              </a:spcAft>
              <a:buNone/>
            </a:pPr>
            <a:r>
              <a:rPr b="1" lang="tr-TR" sz="1800">
                <a:solidFill>
                  <a:schemeClr val="lt1"/>
                </a:solidFill>
                <a:latin typeface="Teko"/>
                <a:ea typeface="Teko"/>
                <a:cs typeface="Teko"/>
                <a:sym typeface="Teko"/>
              </a:rPr>
              <a:t>*Zehirlenme</a:t>
            </a:r>
            <a:endParaRPr/>
          </a:p>
        </p:txBody>
      </p:sp>
      <p:sp>
        <p:nvSpPr>
          <p:cNvPr id="201" name="Google Shape;201;p25"/>
          <p:cNvSpPr/>
          <p:nvPr/>
        </p:nvSpPr>
        <p:spPr>
          <a:xfrm>
            <a:off x="7917980" y="2874437"/>
            <a:ext cx="2107750" cy="1169551"/>
          </a:xfrm>
          <a:prstGeom prst="rect">
            <a:avLst/>
          </a:prstGeom>
          <a:noFill/>
          <a:ln cap="flat" cmpd="sng" w="9525">
            <a:solidFill>
              <a:schemeClr val="accen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400">
                <a:solidFill>
                  <a:schemeClr val="dk1"/>
                </a:solidFill>
                <a:latin typeface="Teko"/>
                <a:ea typeface="Teko"/>
                <a:cs typeface="Teko"/>
                <a:sym typeface="Teko"/>
              </a:rPr>
              <a:t>ÖR: ORION SOFTCARE ALCOPLUS H500</a:t>
            </a:r>
            <a:endParaRPr/>
          </a:p>
          <a:p>
            <a:pPr indent="0" lvl="0" marL="0" marR="0" rtl="0" algn="l">
              <a:spcBef>
                <a:spcPts val="0"/>
              </a:spcBef>
              <a:spcAft>
                <a:spcPts val="0"/>
              </a:spcAft>
              <a:buNone/>
            </a:pPr>
            <a:r>
              <a:rPr b="1" lang="tr-TR" sz="1400">
                <a:solidFill>
                  <a:schemeClr val="dk1"/>
                </a:solidFill>
                <a:latin typeface="Teko"/>
                <a:ea typeface="Teko"/>
                <a:cs typeface="Teko"/>
                <a:sym typeface="Teko"/>
              </a:rPr>
              <a:t>Profesyonel el temizleyicisi(İçerisinde alkol olduğu için)</a:t>
            </a:r>
            <a:endParaRPr/>
          </a:p>
        </p:txBody>
      </p:sp>
      <p:sp>
        <p:nvSpPr>
          <p:cNvPr id="202" name="Google Shape;202;p25"/>
          <p:cNvSpPr txBox="1"/>
          <p:nvPr/>
        </p:nvSpPr>
        <p:spPr>
          <a:xfrm>
            <a:off x="1167388" y="4616113"/>
            <a:ext cx="6097424" cy="10772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u="sng">
                <a:solidFill>
                  <a:schemeClr val="dk1"/>
                </a:solidFill>
                <a:latin typeface="Teko"/>
                <a:ea typeface="Teko"/>
                <a:cs typeface="Teko"/>
                <a:sym typeface="Teko"/>
              </a:rPr>
              <a:t>ACİL DURUMLARDA YAPILMASI GEREKEN</a:t>
            </a:r>
            <a:endParaRPr/>
          </a:p>
          <a:p>
            <a:pPr indent="-285750" lvl="0" marL="285750"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Açık ateş kaynaklarının uzak tutulması(statik yüklenme vs.)</a:t>
            </a:r>
            <a:endParaRPr/>
          </a:p>
          <a:p>
            <a:pPr indent="-285750" lvl="0" marL="285750"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Kanalizasyonlara, hendeklere   girmesinin önlenmesi (set kurulması, kanalizasyonun örtülmesi)</a:t>
            </a:r>
            <a:endParaRPr/>
          </a:p>
        </p:txBody>
      </p:sp>
      <p:pic>
        <p:nvPicPr>
          <p:cNvPr descr="728xauto.jpg" id="203" name="Google Shape;203;p25"/>
          <p:cNvPicPr preferRelativeResize="0"/>
          <p:nvPr/>
        </p:nvPicPr>
        <p:blipFill rotWithShape="1">
          <a:blip r:embed="rId4">
            <a:alphaModFix/>
          </a:blip>
          <a:srcRect b="0" l="0" r="0" t="0"/>
          <a:stretch/>
        </p:blipFill>
        <p:spPr>
          <a:xfrm>
            <a:off x="7983756" y="4718741"/>
            <a:ext cx="1976197" cy="1473541"/>
          </a:xfrm>
          <a:prstGeom prst="rect">
            <a:avLst/>
          </a:prstGeom>
          <a:noFill/>
          <a:ln>
            <a:noFill/>
          </a:ln>
        </p:spPr>
      </p:pic>
      <p:sp>
        <p:nvSpPr>
          <p:cNvPr id="204" name="Google Shape;204;p25"/>
          <p:cNvSpPr txBox="1"/>
          <p:nvPr/>
        </p:nvSpPr>
        <p:spPr>
          <a:xfrm>
            <a:off x="1165251" y="1075422"/>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205" name="Google Shape;205;p25" title="azure logo.png"/>
          <p:cNvPicPr preferRelativeResize="0"/>
          <p:nvPr/>
        </p:nvPicPr>
        <p:blipFill>
          <a:blip r:embed="rId5">
            <a:alphaModFix/>
          </a:blip>
          <a:stretch>
            <a:fillRect/>
          </a:stretch>
        </p:blipFill>
        <p:spPr>
          <a:xfrm>
            <a:off x="314350" y="332200"/>
            <a:ext cx="850898" cy="792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6"/>
          <p:cNvSpPr txBox="1"/>
          <p:nvPr/>
        </p:nvSpPr>
        <p:spPr>
          <a:xfrm>
            <a:off x="25770" y="1476075"/>
            <a:ext cx="4084889" cy="5021769"/>
          </a:xfrm>
          <a:prstGeom prst="rect">
            <a:avLst/>
          </a:prstGeom>
          <a:noFill/>
          <a:ln>
            <a:noFill/>
          </a:ln>
        </p:spPr>
        <p:txBody>
          <a:bodyPr anchorCtr="0" anchor="t" bIns="45700" lIns="91425" spcFirstLastPara="1" rIns="91425" wrap="square" tIns="45700">
            <a:normAutofit fontScale="85000" lnSpcReduction="10000"/>
          </a:bodyPr>
          <a:lstStyle/>
          <a:p>
            <a:pPr indent="-228600" lvl="0" marL="228600" marR="0" rtl="0" algn="ctr">
              <a:lnSpc>
                <a:spcPct val="90000"/>
              </a:lnSpc>
              <a:spcBef>
                <a:spcPts val="0"/>
              </a:spcBef>
              <a:spcAft>
                <a:spcPts val="0"/>
              </a:spcAft>
              <a:buClr>
                <a:schemeClr val="dk1"/>
              </a:buClr>
              <a:buSzPct val="100000"/>
              <a:buFont typeface="Arial"/>
              <a:buNone/>
            </a:pPr>
            <a:r>
              <a:rPr b="1" lang="tr-TR" sz="2000" u="sng">
                <a:solidFill>
                  <a:schemeClr val="dk1"/>
                </a:solidFill>
                <a:latin typeface="Teko"/>
                <a:ea typeface="Teko"/>
                <a:cs typeface="Teko"/>
                <a:sym typeface="Teko"/>
              </a:rPr>
              <a:t>4.1) YANICI KATI MADDELER</a:t>
            </a:r>
            <a:endParaRPr/>
          </a:p>
          <a:p>
            <a:pPr indent="-228600" lvl="0" marL="228600" marR="0" rtl="0" algn="ctr">
              <a:lnSpc>
                <a:spcPct val="90000"/>
              </a:lnSpc>
              <a:spcBef>
                <a:spcPts val="1000"/>
              </a:spcBef>
              <a:spcAft>
                <a:spcPts val="0"/>
              </a:spcAft>
              <a:buClr>
                <a:schemeClr val="dk1"/>
              </a:buClr>
              <a:buSzPct val="100000"/>
              <a:buFont typeface="Arial"/>
              <a:buNone/>
            </a:pPr>
            <a:r>
              <a:rPr lang="tr-TR" sz="2000">
                <a:solidFill>
                  <a:schemeClr val="dk1"/>
                </a:solidFill>
                <a:latin typeface="Teko"/>
                <a:ea typeface="Teko"/>
                <a:cs typeface="Teko"/>
                <a:sym typeface="Teko"/>
              </a:rPr>
              <a:t> Kendi Kendine Ayrışan ve Patlayıcı Özelliği Giderilmiş (Duyarlığı azaltılmış) Katı Maddeler.</a:t>
            </a:r>
            <a:endParaRPr/>
          </a:p>
          <a:p>
            <a:pPr indent="-228600" lvl="0" marL="228600" marR="0" rtl="0" algn="ctr">
              <a:lnSpc>
                <a:spcPct val="90000"/>
              </a:lnSpc>
              <a:spcBef>
                <a:spcPts val="1000"/>
              </a:spcBef>
              <a:spcAft>
                <a:spcPts val="0"/>
              </a:spcAft>
              <a:buClr>
                <a:schemeClr val="dk1"/>
              </a:buClr>
              <a:buSzPct val="100000"/>
              <a:buFont typeface="Arial"/>
              <a:buNone/>
            </a:pPr>
            <a:r>
              <a:rPr b="1" lang="tr-TR" sz="2000">
                <a:solidFill>
                  <a:schemeClr val="dk1"/>
                </a:solidFill>
                <a:latin typeface="Teko"/>
                <a:ea typeface="Teko"/>
                <a:cs typeface="Teko"/>
                <a:sym typeface="Teko"/>
              </a:rPr>
              <a:t>Ör:</a:t>
            </a:r>
            <a:r>
              <a:rPr lang="tr-TR" sz="2000">
                <a:solidFill>
                  <a:schemeClr val="dk1"/>
                </a:solidFill>
                <a:latin typeface="Teko"/>
                <a:ea typeface="Teko"/>
                <a:cs typeface="Teko"/>
                <a:sym typeface="Teko"/>
              </a:rPr>
              <a:t>Talaş,naftalin,kömür</a:t>
            </a:r>
            <a:endParaRPr sz="2000">
              <a:solidFill>
                <a:schemeClr val="dk1"/>
              </a:solidFill>
              <a:latin typeface="Teko"/>
              <a:ea typeface="Teko"/>
              <a:cs typeface="Teko"/>
              <a:sym typeface="Teko"/>
            </a:endParaRPr>
          </a:p>
          <a:p>
            <a:pPr indent="-228600" lvl="0" marL="228600" marR="0" rtl="0" algn="ctr">
              <a:lnSpc>
                <a:spcPct val="90000"/>
              </a:lnSpc>
              <a:spcBef>
                <a:spcPts val="1000"/>
              </a:spcBef>
              <a:spcAft>
                <a:spcPts val="0"/>
              </a:spcAft>
              <a:buClr>
                <a:schemeClr val="dk1"/>
              </a:buClr>
              <a:buSzPct val="100000"/>
              <a:buFont typeface="Arial"/>
              <a:buNone/>
            </a:pPr>
            <a:r>
              <a:rPr lang="tr-TR" sz="2000">
                <a:solidFill>
                  <a:schemeClr val="dk1"/>
                </a:solidFill>
                <a:latin typeface="Teko"/>
                <a:ea typeface="Teko"/>
                <a:cs typeface="Teko"/>
                <a:sym typeface="Teko"/>
              </a:rPr>
              <a:t> tozu, kibrit,reşo yakıtı</a:t>
            </a:r>
            <a:endParaRPr/>
          </a:p>
          <a:p>
            <a:pPr indent="-228600" lvl="0" marL="228600" marR="0" rtl="0" algn="ctr">
              <a:lnSpc>
                <a:spcPct val="90000"/>
              </a:lnSpc>
              <a:spcBef>
                <a:spcPts val="1000"/>
              </a:spcBef>
              <a:spcAft>
                <a:spcPts val="0"/>
              </a:spcAft>
              <a:buClr>
                <a:schemeClr val="dk1"/>
              </a:buClr>
              <a:buSzPct val="100000"/>
              <a:buFont typeface="Arial"/>
              <a:buNone/>
            </a:pPr>
            <a:r>
              <a:t/>
            </a:r>
            <a:endParaRPr sz="2000">
              <a:solidFill>
                <a:schemeClr val="dk1"/>
              </a:solidFill>
              <a:latin typeface="Teko"/>
              <a:ea typeface="Teko"/>
              <a:cs typeface="Teko"/>
              <a:sym typeface="Teko"/>
            </a:endParaRPr>
          </a:p>
          <a:p>
            <a:pPr indent="-228600" lvl="0" marL="228600" marR="0" rtl="0" algn="ctr">
              <a:lnSpc>
                <a:spcPct val="90000"/>
              </a:lnSpc>
              <a:spcBef>
                <a:spcPts val="1000"/>
              </a:spcBef>
              <a:spcAft>
                <a:spcPts val="0"/>
              </a:spcAft>
              <a:buClr>
                <a:schemeClr val="dk1"/>
              </a:buClr>
              <a:buSzPct val="100000"/>
              <a:buFont typeface="Arial"/>
              <a:buNone/>
            </a:pPr>
            <a:r>
              <a:rPr b="1" lang="tr-TR" sz="2000" u="sng">
                <a:solidFill>
                  <a:schemeClr val="dk1"/>
                </a:solidFill>
                <a:latin typeface="Teko"/>
                <a:ea typeface="Teko"/>
                <a:cs typeface="Teko"/>
                <a:sym typeface="Teko"/>
              </a:rPr>
              <a:t>4.2 ) KENDİ KENDİNE YANAN MADDELER</a:t>
            </a:r>
            <a:endParaRPr/>
          </a:p>
          <a:p>
            <a:pPr indent="-228600" lvl="0" marL="228600" marR="0" rtl="0" algn="ctr">
              <a:lnSpc>
                <a:spcPct val="90000"/>
              </a:lnSpc>
              <a:spcBef>
                <a:spcPts val="1000"/>
              </a:spcBef>
              <a:spcAft>
                <a:spcPts val="0"/>
              </a:spcAft>
              <a:buClr>
                <a:schemeClr val="dk1"/>
              </a:buClr>
              <a:buSzPct val="100000"/>
              <a:buFont typeface="Arial"/>
              <a:buNone/>
            </a:pPr>
            <a:r>
              <a:rPr lang="tr-TR" sz="2000">
                <a:solidFill>
                  <a:schemeClr val="dk1"/>
                </a:solidFill>
                <a:latin typeface="Teko"/>
                <a:ea typeface="Teko"/>
                <a:cs typeface="Teko"/>
                <a:sym typeface="Teko"/>
              </a:rPr>
              <a:t>Ateş/Alev kaynağı olmadan kendi kendine yanabilmektedirler.</a:t>
            </a:r>
            <a:endParaRPr/>
          </a:p>
          <a:p>
            <a:pPr indent="-228600" lvl="0" marL="228600" marR="0" rtl="0" algn="ctr">
              <a:lnSpc>
                <a:spcPct val="90000"/>
              </a:lnSpc>
              <a:spcBef>
                <a:spcPts val="1000"/>
              </a:spcBef>
              <a:spcAft>
                <a:spcPts val="0"/>
              </a:spcAft>
              <a:buClr>
                <a:schemeClr val="dk1"/>
              </a:buClr>
              <a:buSzPct val="100000"/>
              <a:buFont typeface="Arial"/>
              <a:buNone/>
            </a:pPr>
            <a:r>
              <a:rPr b="1" lang="tr-TR" sz="2000">
                <a:solidFill>
                  <a:schemeClr val="dk1"/>
                </a:solidFill>
                <a:latin typeface="Teko"/>
                <a:ea typeface="Teko"/>
                <a:cs typeface="Teko"/>
                <a:sym typeface="Teko"/>
              </a:rPr>
              <a:t>Ör:</a:t>
            </a:r>
            <a:r>
              <a:rPr lang="tr-TR" sz="2000">
                <a:solidFill>
                  <a:schemeClr val="dk1"/>
                </a:solidFill>
                <a:latin typeface="Teko"/>
                <a:ea typeface="Teko"/>
                <a:cs typeface="Teko"/>
                <a:sym typeface="Teko"/>
              </a:rPr>
              <a:t>Fosfor,sodyum,</a:t>
            </a:r>
            <a:endParaRPr/>
          </a:p>
          <a:p>
            <a:pPr indent="-228600" lvl="0" marL="228600" marR="0" rtl="0" algn="ctr">
              <a:lnSpc>
                <a:spcPct val="90000"/>
              </a:lnSpc>
              <a:spcBef>
                <a:spcPts val="1000"/>
              </a:spcBef>
              <a:spcAft>
                <a:spcPts val="0"/>
              </a:spcAft>
              <a:buClr>
                <a:schemeClr val="dk1"/>
              </a:buClr>
              <a:buSzPct val="100000"/>
              <a:buFont typeface="Arial"/>
              <a:buNone/>
            </a:pPr>
            <a:r>
              <a:rPr lang="tr-TR" sz="2000">
                <a:solidFill>
                  <a:schemeClr val="dk1"/>
                </a:solidFill>
                <a:latin typeface="Teko"/>
                <a:ea typeface="Teko"/>
                <a:cs typeface="Teko"/>
                <a:sym typeface="Teko"/>
              </a:rPr>
              <a:t> aliminyum tozu</a:t>
            </a:r>
            <a:endParaRPr/>
          </a:p>
          <a:p>
            <a:pPr indent="-228600" lvl="0" marL="228600" marR="0" rtl="0" algn="ctr">
              <a:lnSpc>
                <a:spcPct val="90000"/>
              </a:lnSpc>
              <a:spcBef>
                <a:spcPts val="1000"/>
              </a:spcBef>
              <a:spcAft>
                <a:spcPts val="0"/>
              </a:spcAft>
              <a:buClr>
                <a:schemeClr val="dk1"/>
              </a:buClr>
              <a:buSzPct val="100000"/>
              <a:buFont typeface="Arial"/>
              <a:buNone/>
            </a:pPr>
            <a:r>
              <a:t/>
            </a:r>
            <a:endParaRPr sz="2000">
              <a:solidFill>
                <a:schemeClr val="dk1"/>
              </a:solidFill>
              <a:latin typeface="Teko"/>
              <a:ea typeface="Teko"/>
              <a:cs typeface="Teko"/>
              <a:sym typeface="Teko"/>
            </a:endParaRPr>
          </a:p>
          <a:p>
            <a:pPr indent="-228600" lvl="0" marL="228600" marR="0" rtl="0" algn="ctr">
              <a:lnSpc>
                <a:spcPct val="90000"/>
              </a:lnSpc>
              <a:spcBef>
                <a:spcPts val="1000"/>
              </a:spcBef>
              <a:spcAft>
                <a:spcPts val="0"/>
              </a:spcAft>
              <a:buClr>
                <a:schemeClr val="dk1"/>
              </a:buClr>
              <a:buSzPct val="100000"/>
              <a:buFont typeface="Arial"/>
              <a:buNone/>
            </a:pPr>
            <a:r>
              <a:rPr b="1" lang="tr-TR" sz="2000" u="sng">
                <a:solidFill>
                  <a:schemeClr val="dk1"/>
                </a:solidFill>
                <a:latin typeface="Teko"/>
                <a:ea typeface="Teko"/>
                <a:cs typeface="Teko"/>
                <a:sym typeface="Teko"/>
              </a:rPr>
              <a:t>4.3)  </a:t>
            </a:r>
            <a:r>
              <a:rPr b="1" lang="tr-TR" sz="2000" u="sng" cap="none">
                <a:solidFill>
                  <a:schemeClr val="dk1"/>
                </a:solidFill>
                <a:latin typeface="Teko"/>
                <a:ea typeface="Teko"/>
                <a:cs typeface="Teko"/>
                <a:sym typeface="Teko"/>
              </a:rPr>
              <a:t>SU ILE TEMAS ETTIĞINDE YANICI GAZ ÇIKARTAN  MADDELER</a:t>
            </a:r>
            <a:endParaRPr/>
          </a:p>
          <a:p>
            <a:pPr indent="-228600" lvl="0" marL="228600" marR="0" rtl="0" algn="ctr">
              <a:lnSpc>
                <a:spcPct val="90000"/>
              </a:lnSpc>
              <a:spcBef>
                <a:spcPts val="1000"/>
              </a:spcBef>
              <a:spcAft>
                <a:spcPts val="0"/>
              </a:spcAft>
              <a:buClr>
                <a:schemeClr val="dk1"/>
              </a:buClr>
              <a:buSzPct val="100000"/>
              <a:buFont typeface="Arial"/>
              <a:buNone/>
            </a:pPr>
            <a:r>
              <a:rPr lang="tr-TR" sz="2000">
                <a:solidFill>
                  <a:schemeClr val="dk1"/>
                </a:solidFill>
                <a:latin typeface="Teko"/>
                <a:ea typeface="Teko"/>
                <a:cs typeface="Teko"/>
                <a:sym typeface="Teko"/>
              </a:rPr>
              <a:t>Su ile reaksiyona girerek yanıcı gazlar oluştururlar.</a:t>
            </a:r>
            <a:endParaRPr/>
          </a:p>
          <a:p>
            <a:pPr indent="-228600" lvl="0" marL="228600" marR="0" rtl="0" algn="ctr">
              <a:lnSpc>
                <a:spcPct val="90000"/>
              </a:lnSpc>
              <a:spcBef>
                <a:spcPts val="1000"/>
              </a:spcBef>
              <a:spcAft>
                <a:spcPts val="0"/>
              </a:spcAft>
              <a:buClr>
                <a:schemeClr val="dk1"/>
              </a:buClr>
              <a:buSzPct val="100000"/>
              <a:buFont typeface="Arial"/>
              <a:buNone/>
            </a:pPr>
            <a:r>
              <a:rPr b="1" lang="tr-TR" sz="2000">
                <a:solidFill>
                  <a:schemeClr val="dk1"/>
                </a:solidFill>
                <a:latin typeface="Teko"/>
                <a:ea typeface="Teko"/>
                <a:cs typeface="Teko"/>
                <a:sym typeface="Teko"/>
              </a:rPr>
              <a:t>Ör:</a:t>
            </a:r>
            <a:r>
              <a:rPr lang="tr-TR" sz="2000">
                <a:solidFill>
                  <a:schemeClr val="dk1"/>
                </a:solidFill>
                <a:latin typeface="Teko"/>
                <a:ea typeface="Teko"/>
                <a:cs typeface="Teko"/>
                <a:sym typeface="Teko"/>
              </a:rPr>
              <a:t> Karpit, metal peroksit</a:t>
            </a:r>
            <a:endParaRPr/>
          </a:p>
          <a:p>
            <a:pPr indent="-228600" lvl="0" marL="228600" marR="0" rtl="0" algn="ctr">
              <a:lnSpc>
                <a:spcPct val="90000"/>
              </a:lnSpc>
              <a:spcBef>
                <a:spcPts val="1000"/>
              </a:spcBef>
              <a:spcAft>
                <a:spcPts val="0"/>
              </a:spcAft>
              <a:buClr>
                <a:schemeClr val="dk1"/>
              </a:buClr>
              <a:buSzPct val="100000"/>
              <a:buFont typeface="Arial"/>
              <a:buNone/>
            </a:pPr>
            <a:r>
              <a:t/>
            </a:r>
            <a:endParaRPr sz="2000" u="sng">
              <a:solidFill>
                <a:schemeClr val="dk1"/>
              </a:solidFill>
              <a:latin typeface="Teko"/>
              <a:ea typeface="Teko"/>
              <a:cs typeface="Teko"/>
              <a:sym typeface="Teko"/>
            </a:endParaRPr>
          </a:p>
        </p:txBody>
      </p:sp>
      <p:pic>
        <p:nvPicPr>
          <p:cNvPr id="211" name="Google Shape;211;p26"/>
          <p:cNvPicPr preferRelativeResize="0"/>
          <p:nvPr/>
        </p:nvPicPr>
        <p:blipFill rotWithShape="1">
          <a:blip r:embed="rId3">
            <a:alphaModFix/>
          </a:blip>
          <a:srcRect b="0" l="0" r="0" t="0"/>
          <a:stretch/>
        </p:blipFill>
        <p:spPr>
          <a:xfrm>
            <a:off x="7754748" y="1201556"/>
            <a:ext cx="1050940" cy="1164303"/>
          </a:xfrm>
          <a:prstGeom prst="rect">
            <a:avLst/>
          </a:prstGeom>
          <a:noFill/>
          <a:ln>
            <a:noFill/>
          </a:ln>
        </p:spPr>
      </p:pic>
      <p:pic>
        <p:nvPicPr>
          <p:cNvPr id="212" name="Google Shape;212;p26"/>
          <p:cNvPicPr preferRelativeResize="0"/>
          <p:nvPr/>
        </p:nvPicPr>
        <p:blipFill rotWithShape="1">
          <a:blip r:embed="rId4">
            <a:alphaModFix/>
          </a:blip>
          <a:srcRect b="0" l="0" r="0" t="0"/>
          <a:stretch/>
        </p:blipFill>
        <p:spPr>
          <a:xfrm>
            <a:off x="7784894" y="2761469"/>
            <a:ext cx="1040118" cy="1335062"/>
          </a:xfrm>
          <a:prstGeom prst="rect">
            <a:avLst/>
          </a:prstGeom>
          <a:noFill/>
          <a:ln>
            <a:noFill/>
          </a:ln>
        </p:spPr>
      </p:pic>
      <p:pic>
        <p:nvPicPr>
          <p:cNvPr id="213" name="Google Shape;213;p26"/>
          <p:cNvPicPr preferRelativeResize="0"/>
          <p:nvPr/>
        </p:nvPicPr>
        <p:blipFill rotWithShape="1">
          <a:blip r:embed="rId5">
            <a:alphaModFix/>
          </a:blip>
          <a:srcRect b="0" l="0" r="0" t="0"/>
          <a:stretch/>
        </p:blipFill>
        <p:spPr>
          <a:xfrm>
            <a:off x="7784894" y="4558489"/>
            <a:ext cx="1043717" cy="1342004"/>
          </a:xfrm>
          <a:prstGeom prst="rect">
            <a:avLst/>
          </a:prstGeom>
          <a:noFill/>
          <a:ln>
            <a:noFill/>
          </a:ln>
        </p:spPr>
      </p:pic>
      <p:sp>
        <p:nvSpPr>
          <p:cNvPr id="214" name="Google Shape;214;p26"/>
          <p:cNvSpPr txBox="1"/>
          <p:nvPr/>
        </p:nvSpPr>
        <p:spPr>
          <a:xfrm>
            <a:off x="8906519" y="1091211"/>
            <a:ext cx="2376264"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400" u="sng">
                <a:solidFill>
                  <a:schemeClr val="dk1"/>
                </a:solidFill>
                <a:latin typeface="Calibri"/>
                <a:ea typeface="Calibri"/>
                <a:cs typeface="Calibri"/>
                <a:sym typeface="Calibri"/>
              </a:rPr>
              <a:t>Acil durumda alınması gereken önlemler</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*Açık ateş kaynaklarının uzaklaştırılması!</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(Sürtünme, Kıvılcımlar, Statik yüklenme)</a:t>
            </a:r>
            <a:endParaRPr/>
          </a:p>
        </p:txBody>
      </p:sp>
      <p:sp>
        <p:nvSpPr>
          <p:cNvPr id="215" name="Google Shape;215;p26"/>
          <p:cNvSpPr/>
          <p:nvPr/>
        </p:nvSpPr>
        <p:spPr>
          <a:xfrm>
            <a:off x="8925592" y="2648316"/>
            <a:ext cx="2357191" cy="160043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400" u="sng">
                <a:solidFill>
                  <a:schemeClr val="dk1"/>
                </a:solidFill>
                <a:latin typeface="Calibri"/>
                <a:ea typeface="Calibri"/>
                <a:cs typeface="Calibri"/>
                <a:sym typeface="Calibri"/>
              </a:rPr>
              <a:t>Acil durumda alınması gereken önlemler</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*Söndürme çalışmaları için kuru kimyevi tozlar </a:t>
            </a:r>
            <a:r>
              <a:rPr lang="tr-TR" sz="1400">
                <a:solidFill>
                  <a:schemeClr val="dk1"/>
                </a:solidFill>
                <a:latin typeface="Arial"/>
                <a:ea typeface="Arial"/>
                <a:cs typeface="Arial"/>
                <a:sym typeface="Arial"/>
              </a:rPr>
              <a:t>kullanılmalıdır</a:t>
            </a:r>
            <a:r>
              <a:rPr lang="tr-TR" sz="1400">
                <a:solidFill>
                  <a:schemeClr val="dk1"/>
                </a:solidFill>
                <a:latin typeface="Calibri"/>
                <a:ea typeface="Calibri"/>
                <a:cs typeface="Calibri"/>
                <a:sym typeface="Calibri"/>
              </a:rPr>
              <a:t>.</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*Kesinlikle su kullanılmamalıdır.</a:t>
            </a:r>
            <a:endParaRPr/>
          </a:p>
        </p:txBody>
      </p:sp>
      <p:sp>
        <p:nvSpPr>
          <p:cNvPr id="216" name="Google Shape;216;p26"/>
          <p:cNvSpPr/>
          <p:nvPr/>
        </p:nvSpPr>
        <p:spPr>
          <a:xfrm>
            <a:off x="8906055" y="4420871"/>
            <a:ext cx="2377200" cy="224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400" u="sng">
                <a:solidFill>
                  <a:schemeClr val="dk1"/>
                </a:solidFill>
                <a:latin typeface="Calibri"/>
                <a:ea typeface="Calibri"/>
                <a:cs typeface="Calibri"/>
                <a:sym typeface="Calibri"/>
              </a:rPr>
              <a:t>Acil durumda alınması gereken önlemler</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*Yangını kesinlikle su ile söndürmeyin(Özel toz veya kum ile)</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*Su kaynaklarından uzak tutun.</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*Ateş kaynaklarından uzak tutun.</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17" name="Google Shape;217;p26"/>
          <p:cNvSpPr/>
          <p:nvPr/>
        </p:nvSpPr>
        <p:spPr>
          <a:xfrm>
            <a:off x="5251122" y="1599041"/>
            <a:ext cx="1267003" cy="369332"/>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00"/>
              </a:solidFill>
              <a:latin typeface="Calibri"/>
              <a:ea typeface="Calibri"/>
              <a:cs typeface="Calibri"/>
              <a:sym typeface="Calibri"/>
            </a:endParaRPr>
          </a:p>
        </p:txBody>
      </p:sp>
      <p:sp>
        <p:nvSpPr>
          <p:cNvPr id="218" name="Google Shape;218;p26"/>
          <p:cNvSpPr/>
          <p:nvPr/>
        </p:nvSpPr>
        <p:spPr>
          <a:xfrm>
            <a:off x="5261444" y="3263868"/>
            <a:ext cx="1372665" cy="369333"/>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00"/>
              </a:solidFill>
              <a:latin typeface="Calibri"/>
              <a:ea typeface="Calibri"/>
              <a:cs typeface="Calibri"/>
              <a:sym typeface="Calibri"/>
            </a:endParaRPr>
          </a:p>
        </p:txBody>
      </p:sp>
      <p:sp>
        <p:nvSpPr>
          <p:cNvPr id="219" name="Google Shape;219;p26"/>
          <p:cNvSpPr/>
          <p:nvPr/>
        </p:nvSpPr>
        <p:spPr>
          <a:xfrm>
            <a:off x="5261444" y="5051629"/>
            <a:ext cx="1372665" cy="355724"/>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00"/>
              </a:solidFill>
              <a:latin typeface="Calibri"/>
              <a:ea typeface="Calibri"/>
              <a:cs typeface="Calibri"/>
              <a:sym typeface="Calibri"/>
            </a:endParaRPr>
          </a:p>
        </p:txBody>
      </p:sp>
      <p:sp>
        <p:nvSpPr>
          <p:cNvPr id="220" name="Google Shape;220;p26"/>
          <p:cNvSpPr txBox="1"/>
          <p:nvPr/>
        </p:nvSpPr>
        <p:spPr>
          <a:xfrm>
            <a:off x="5051884" y="5691047"/>
            <a:ext cx="2088232" cy="1077218"/>
          </a:xfrm>
          <a:prstGeom prst="rect">
            <a:avLst/>
          </a:prstGeom>
          <a:solidFill>
            <a:srgbClr val="3A3838"/>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a:solidFill>
                  <a:schemeClr val="lt1"/>
                </a:solidFill>
                <a:latin typeface="Calibri"/>
                <a:ea typeface="Calibri"/>
                <a:cs typeface="Calibri"/>
                <a:sym typeface="Calibri"/>
              </a:rPr>
              <a:t>TEMEL RİSKLER:</a:t>
            </a:r>
            <a:endParaRPr/>
          </a:p>
          <a:p>
            <a:pPr indent="0" lvl="0" marL="0" marR="0" rtl="0" algn="l">
              <a:spcBef>
                <a:spcPts val="0"/>
              </a:spcBef>
              <a:spcAft>
                <a:spcPts val="0"/>
              </a:spcAft>
              <a:buNone/>
            </a:pPr>
            <a:r>
              <a:rPr b="1" lang="tr-TR" sz="1600">
                <a:solidFill>
                  <a:schemeClr val="lt1"/>
                </a:solidFill>
                <a:latin typeface="Calibri"/>
                <a:ea typeface="Calibri"/>
                <a:cs typeface="Calibri"/>
                <a:sym typeface="Calibri"/>
              </a:rPr>
              <a:t>*Patlama</a:t>
            </a:r>
            <a:endParaRPr/>
          </a:p>
          <a:p>
            <a:pPr indent="0" lvl="0" marL="0" marR="0" rtl="0" algn="l">
              <a:spcBef>
                <a:spcPts val="0"/>
              </a:spcBef>
              <a:spcAft>
                <a:spcPts val="0"/>
              </a:spcAft>
              <a:buNone/>
            </a:pPr>
            <a:r>
              <a:rPr b="1" lang="tr-TR" sz="1600">
                <a:solidFill>
                  <a:schemeClr val="lt1"/>
                </a:solidFill>
                <a:latin typeface="Calibri"/>
                <a:ea typeface="Calibri"/>
                <a:cs typeface="Calibri"/>
                <a:sym typeface="Calibri"/>
              </a:rPr>
              <a:t>*Zehirlenme</a:t>
            </a:r>
            <a:endParaRPr/>
          </a:p>
          <a:p>
            <a:pPr indent="0" lvl="0" marL="0" marR="0" rtl="0" algn="l">
              <a:spcBef>
                <a:spcPts val="0"/>
              </a:spcBef>
              <a:spcAft>
                <a:spcPts val="0"/>
              </a:spcAft>
              <a:buNone/>
            </a:pPr>
            <a:r>
              <a:rPr b="1" lang="tr-TR" sz="1600">
                <a:solidFill>
                  <a:schemeClr val="lt1"/>
                </a:solidFill>
                <a:latin typeface="Calibri"/>
                <a:ea typeface="Calibri"/>
                <a:cs typeface="Calibri"/>
                <a:sym typeface="Calibri"/>
              </a:rPr>
              <a:t>*Yanıklar</a:t>
            </a:r>
            <a:endParaRPr/>
          </a:p>
        </p:txBody>
      </p:sp>
      <p:sp>
        <p:nvSpPr>
          <p:cNvPr id="221" name="Google Shape;221;p26"/>
          <p:cNvSpPr txBox="1"/>
          <p:nvPr/>
        </p:nvSpPr>
        <p:spPr>
          <a:xfrm>
            <a:off x="1165251" y="987285"/>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222" name="Google Shape;222;p26" title="azure logo.png"/>
          <p:cNvPicPr preferRelativeResize="0"/>
          <p:nvPr/>
        </p:nvPicPr>
        <p:blipFill>
          <a:blip r:embed="rId6">
            <a:alphaModFix/>
          </a:blip>
          <a:stretch>
            <a:fillRect/>
          </a:stretch>
        </p:blipFill>
        <p:spPr>
          <a:xfrm>
            <a:off x="314350" y="332200"/>
            <a:ext cx="850898" cy="792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7"/>
          <p:cNvSpPr txBox="1"/>
          <p:nvPr/>
        </p:nvSpPr>
        <p:spPr>
          <a:xfrm>
            <a:off x="871930" y="1707450"/>
            <a:ext cx="3376681"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a:solidFill>
                  <a:schemeClr val="dk1"/>
                </a:solidFill>
                <a:latin typeface="Teko"/>
                <a:ea typeface="Teko"/>
                <a:cs typeface="Teko"/>
                <a:sym typeface="Teko"/>
              </a:rPr>
              <a:t>5.1Yükseltgen (oksitleyici) Yakıcı Maddeler</a:t>
            </a:r>
            <a:endParaRPr/>
          </a:p>
          <a:p>
            <a:pPr indent="0" lvl="0" marL="0" marR="0" rtl="0" algn="l">
              <a:spcBef>
                <a:spcPts val="0"/>
              </a:spcBef>
              <a:spcAft>
                <a:spcPts val="0"/>
              </a:spcAft>
              <a:buNone/>
            </a:pPr>
            <a:r>
              <a:rPr lang="tr-TR" sz="1600">
                <a:solidFill>
                  <a:schemeClr val="dk1"/>
                </a:solidFill>
                <a:latin typeface="Teko"/>
                <a:ea typeface="Teko"/>
                <a:cs typeface="Teko"/>
                <a:sym typeface="Teko"/>
              </a:rPr>
              <a:t>Kendileri yanmayan, ancak ısıtılınca oksijen çıkartan (yanma ve patlama şiddetini arttıran)bir dizi yükselten (oksitleyici) maddelerdir.</a:t>
            </a:r>
            <a:endParaRPr/>
          </a:p>
          <a:p>
            <a:pPr indent="0" lvl="0" marL="0" marR="0" rtl="0" algn="l">
              <a:spcBef>
                <a:spcPts val="0"/>
              </a:spcBef>
              <a:spcAft>
                <a:spcPts val="0"/>
              </a:spcAft>
              <a:buNone/>
            </a:pPr>
            <a:r>
              <a:rPr lang="tr-TR" sz="1600" u="sng">
                <a:solidFill>
                  <a:schemeClr val="dk1"/>
                </a:solidFill>
                <a:latin typeface="Teko"/>
                <a:ea typeface="Teko"/>
                <a:cs typeface="Teko"/>
                <a:sym typeface="Teko"/>
              </a:rPr>
              <a:t>LEV.CLAX PERSONRIL CONC.</a:t>
            </a:r>
            <a:endParaRPr/>
          </a:p>
          <a:p>
            <a:pPr indent="0" lvl="0" marL="0" marR="0" rtl="0" algn="l">
              <a:spcBef>
                <a:spcPts val="0"/>
              </a:spcBef>
              <a:spcAft>
                <a:spcPts val="0"/>
              </a:spcAft>
              <a:buNone/>
            </a:pPr>
            <a:r>
              <a:rPr lang="tr-TR" sz="1600" u="sng">
                <a:solidFill>
                  <a:schemeClr val="dk1"/>
                </a:solidFill>
                <a:latin typeface="Teko"/>
                <a:ea typeface="Teko"/>
                <a:cs typeface="Teko"/>
                <a:sym typeface="Teko"/>
              </a:rPr>
              <a:t> </a:t>
            </a:r>
            <a:r>
              <a:rPr lang="tr-TR" sz="1600">
                <a:solidFill>
                  <a:schemeClr val="dk1"/>
                </a:solidFill>
                <a:latin typeface="Teko"/>
                <a:ea typeface="Teko"/>
                <a:cs typeface="Teko"/>
                <a:sym typeface="Teko"/>
              </a:rPr>
              <a:t>(Temizlik çamaşır kimyasal madde)</a:t>
            </a:r>
            <a:endParaRPr/>
          </a:p>
        </p:txBody>
      </p:sp>
      <p:sp>
        <p:nvSpPr>
          <p:cNvPr id="228" name="Google Shape;228;p27"/>
          <p:cNvSpPr txBox="1"/>
          <p:nvPr/>
        </p:nvSpPr>
        <p:spPr>
          <a:xfrm>
            <a:off x="871417" y="3484466"/>
            <a:ext cx="3192062" cy="129266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a:solidFill>
                  <a:schemeClr val="dk1"/>
                </a:solidFill>
                <a:latin typeface="Teko"/>
                <a:ea typeface="Teko"/>
                <a:cs typeface="Teko"/>
                <a:sym typeface="Teko"/>
              </a:rPr>
              <a:t>5.2 Organit Peroksitler</a:t>
            </a:r>
            <a:endParaRPr/>
          </a:p>
          <a:p>
            <a:pPr indent="0" lvl="0" marL="0" marR="0" rtl="0" algn="l">
              <a:spcBef>
                <a:spcPts val="0"/>
              </a:spcBef>
              <a:spcAft>
                <a:spcPts val="0"/>
              </a:spcAft>
              <a:buNone/>
            </a:pPr>
            <a:r>
              <a:rPr lang="tr-TR" sz="1600">
                <a:solidFill>
                  <a:schemeClr val="dk1"/>
                </a:solidFill>
                <a:latin typeface="Teko"/>
                <a:ea typeface="Teko"/>
                <a:cs typeface="Teko"/>
                <a:sym typeface="Teko"/>
              </a:rPr>
              <a:t>Patlayıcı,süratla yanan darbeye ve sürtünmeye duyarlı,diğer maddelerle şiddetli reaksiyona giren maddelerdir.</a:t>
            </a:r>
            <a:endParaRPr/>
          </a:p>
          <a:p>
            <a:pPr indent="0" lvl="0" marL="0" marR="0" rtl="0" algn="l">
              <a:spcBef>
                <a:spcPts val="0"/>
              </a:spcBef>
              <a:spcAft>
                <a:spcPts val="0"/>
              </a:spcAft>
              <a:buNone/>
            </a:pPr>
            <a:r>
              <a:t/>
            </a:r>
            <a:endParaRPr sz="1400">
              <a:solidFill>
                <a:schemeClr val="dk1"/>
              </a:solidFill>
              <a:latin typeface="Teko"/>
              <a:ea typeface="Teko"/>
              <a:cs typeface="Teko"/>
              <a:sym typeface="Teko"/>
            </a:endParaRPr>
          </a:p>
        </p:txBody>
      </p:sp>
      <p:sp>
        <p:nvSpPr>
          <p:cNvPr id="229" name="Google Shape;229;p27"/>
          <p:cNvSpPr/>
          <p:nvPr/>
        </p:nvSpPr>
        <p:spPr>
          <a:xfrm>
            <a:off x="1182465" y="4810048"/>
            <a:ext cx="2444097" cy="1826953"/>
          </a:xfrm>
          <a:prstGeom prst="roundRect">
            <a:avLst>
              <a:gd fmla="val 16667" name="adj"/>
            </a:avLst>
          </a:prstGeom>
          <a:solidFill>
            <a:srgbClr val="3A3838"/>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tr-TR" sz="1600">
                <a:solidFill>
                  <a:schemeClr val="lt1"/>
                </a:solidFill>
                <a:latin typeface="Teko"/>
                <a:ea typeface="Teko"/>
                <a:cs typeface="Teko"/>
                <a:sym typeface="Teko"/>
              </a:rPr>
              <a:t>TEMEL RİSKLER:</a:t>
            </a:r>
            <a:endParaRPr/>
          </a:p>
          <a:p>
            <a:pPr indent="0" lvl="0" marL="0" marR="0" rtl="0" algn="l">
              <a:spcBef>
                <a:spcPts val="0"/>
              </a:spcBef>
              <a:spcAft>
                <a:spcPts val="0"/>
              </a:spcAft>
              <a:buNone/>
            </a:pPr>
            <a:r>
              <a:rPr b="1" lang="tr-TR" sz="1600">
                <a:solidFill>
                  <a:schemeClr val="lt1"/>
                </a:solidFill>
                <a:latin typeface="Teko"/>
                <a:ea typeface="Teko"/>
                <a:cs typeface="Teko"/>
                <a:sym typeface="Teko"/>
              </a:rPr>
              <a:t>*Patlama</a:t>
            </a:r>
            <a:endParaRPr/>
          </a:p>
          <a:p>
            <a:pPr indent="0" lvl="0" marL="0" marR="0" rtl="0" algn="l">
              <a:spcBef>
                <a:spcPts val="0"/>
              </a:spcBef>
              <a:spcAft>
                <a:spcPts val="0"/>
              </a:spcAft>
              <a:buNone/>
            </a:pPr>
            <a:r>
              <a:rPr b="1" lang="tr-TR" sz="1600">
                <a:solidFill>
                  <a:schemeClr val="lt1"/>
                </a:solidFill>
                <a:latin typeface="Teko"/>
                <a:ea typeface="Teko"/>
                <a:cs typeface="Teko"/>
                <a:sym typeface="Teko"/>
              </a:rPr>
              <a:t>*Yangın</a:t>
            </a:r>
            <a:endParaRPr/>
          </a:p>
          <a:p>
            <a:pPr indent="0" lvl="0" marL="0" marR="0" rtl="0" algn="l">
              <a:spcBef>
                <a:spcPts val="0"/>
              </a:spcBef>
              <a:spcAft>
                <a:spcPts val="0"/>
              </a:spcAft>
              <a:buNone/>
            </a:pPr>
            <a:r>
              <a:rPr b="1" lang="tr-TR" sz="1600">
                <a:solidFill>
                  <a:schemeClr val="lt1"/>
                </a:solidFill>
                <a:latin typeface="Teko"/>
                <a:ea typeface="Teko"/>
                <a:cs typeface="Teko"/>
                <a:sym typeface="Teko"/>
              </a:rPr>
              <a:t>*Yangın başlatma</a:t>
            </a:r>
            <a:endParaRPr/>
          </a:p>
          <a:p>
            <a:pPr indent="0" lvl="0" marL="0" marR="0" rtl="0" algn="l">
              <a:spcBef>
                <a:spcPts val="0"/>
              </a:spcBef>
              <a:spcAft>
                <a:spcPts val="0"/>
              </a:spcAft>
              <a:buNone/>
            </a:pPr>
            <a:r>
              <a:rPr b="1" lang="tr-TR" sz="1600">
                <a:solidFill>
                  <a:schemeClr val="lt1"/>
                </a:solidFill>
                <a:latin typeface="Teko"/>
                <a:ea typeface="Teko"/>
                <a:cs typeface="Teko"/>
                <a:sym typeface="Teko"/>
              </a:rPr>
              <a:t>*Yanıklar</a:t>
            </a:r>
            <a:endParaRPr/>
          </a:p>
          <a:p>
            <a:pPr indent="0" lvl="0" marL="0" marR="0" rtl="0" algn="l">
              <a:spcBef>
                <a:spcPts val="0"/>
              </a:spcBef>
              <a:spcAft>
                <a:spcPts val="0"/>
              </a:spcAft>
              <a:buNone/>
            </a:pPr>
            <a:r>
              <a:rPr b="1" lang="tr-TR" sz="1600">
                <a:solidFill>
                  <a:schemeClr val="lt1"/>
                </a:solidFill>
                <a:latin typeface="Teko"/>
                <a:ea typeface="Teko"/>
                <a:cs typeface="Teko"/>
                <a:sym typeface="Teko"/>
              </a:rPr>
              <a:t>*Zehirlenme</a:t>
            </a:r>
            <a:endParaRPr/>
          </a:p>
          <a:p>
            <a:pPr indent="0" lvl="0" marL="0" marR="0" rtl="0" algn="l">
              <a:spcBef>
                <a:spcPts val="0"/>
              </a:spcBef>
              <a:spcAft>
                <a:spcPts val="0"/>
              </a:spcAft>
              <a:buNone/>
            </a:pPr>
            <a:r>
              <a:rPr b="1" lang="tr-TR" sz="1600">
                <a:solidFill>
                  <a:schemeClr val="lt1"/>
                </a:solidFill>
                <a:latin typeface="Teko"/>
                <a:ea typeface="Teko"/>
                <a:cs typeface="Teko"/>
                <a:sym typeface="Teko"/>
              </a:rPr>
              <a:t>*Bozulabilir(dekomposizyon)</a:t>
            </a:r>
            <a:endParaRPr/>
          </a:p>
        </p:txBody>
      </p:sp>
      <p:sp>
        <p:nvSpPr>
          <p:cNvPr id="230" name="Google Shape;230;p27"/>
          <p:cNvSpPr/>
          <p:nvPr/>
        </p:nvSpPr>
        <p:spPr>
          <a:xfrm>
            <a:off x="4332124" y="1671159"/>
            <a:ext cx="1178092" cy="483326"/>
          </a:xfrm>
          <a:prstGeom prst="rightArrow">
            <a:avLst>
              <a:gd fmla="val 28378"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1" name="Google Shape;231;p27"/>
          <p:cNvSpPr/>
          <p:nvPr/>
        </p:nvSpPr>
        <p:spPr>
          <a:xfrm>
            <a:off x="4332124" y="3647471"/>
            <a:ext cx="1329204" cy="483326"/>
          </a:xfrm>
          <a:prstGeom prst="rightArrow">
            <a:avLst>
              <a:gd fmla="val 28378"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32" name="Google Shape;232;p27"/>
          <p:cNvPicPr preferRelativeResize="0"/>
          <p:nvPr/>
        </p:nvPicPr>
        <p:blipFill rotWithShape="1">
          <a:blip r:embed="rId3">
            <a:alphaModFix/>
          </a:blip>
          <a:srcRect b="0" l="0" r="0" t="0"/>
          <a:stretch/>
        </p:blipFill>
        <p:spPr>
          <a:xfrm>
            <a:off x="6080157" y="1228489"/>
            <a:ext cx="1030063" cy="1368665"/>
          </a:xfrm>
          <a:prstGeom prst="rect">
            <a:avLst/>
          </a:prstGeom>
          <a:noFill/>
          <a:ln>
            <a:noFill/>
          </a:ln>
        </p:spPr>
      </p:pic>
      <p:pic>
        <p:nvPicPr>
          <p:cNvPr descr="LAB-N521-PC-1.jpg" id="233" name="Google Shape;233;p27"/>
          <p:cNvPicPr preferRelativeResize="0"/>
          <p:nvPr/>
        </p:nvPicPr>
        <p:blipFill rotWithShape="1">
          <a:blip r:embed="rId4">
            <a:alphaModFix/>
          </a:blip>
          <a:srcRect b="0" l="0" r="0" t="0"/>
          <a:stretch/>
        </p:blipFill>
        <p:spPr>
          <a:xfrm>
            <a:off x="6080157" y="3241123"/>
            <a:ext cx="1027727" cy="1368666"/>
          </a:xfrm>
          <a:prstGeom prst="rect">
            <a:avLst/>
          </a:prstGeom>
          <a:noFill/>
          <a:ln>
            <a:noFill/>
          </a:ln>
        </p:spPr>
      </p:pic>
      <p:pic>
        <p:nvPicPr>
          <p:cNvPr descr="hidrojen-peroksit.jpg" id="234" name="Google Shape;234;p27"/>
          <p:cNvPicPr preferRelativeResize="0"/>
          <p:nvPr/>
        </p:nvPicPr>
        <p:blipFill rotWithShape="1">
          <a:blip r:embed="rId5">
            <a:alphaModFix/>
          </a:blip>
          <a:srcRect b="0" l="0" r="0" t="0"/>
          <a:stretch/>
        </p:blipFill>
        <p:spPr>
          <a:xfrm>
            <a:off x="9593904" y="1085841"/>
            <a:ext cx="1671462" cy="1653959"/>
          </a:xfrm>
          <a:prstGeom prst="rect">
            <a:avLst/>
          </a:prstGeom>
          <a:noFill/>
          <a:ln>
            <a:noFill/>
          </a:ln>
        </p:spPr>
      </p:pic>
      <p:sp>
        <p:nvSpPr>
          <p:cNvPr id="235" name="Google Shape;235;p27"/>
          <p:cNvSpPr/>
          <p:nvPr/>
        </p:nvSpPr>
        <p:spPr>
          <a:xfrm>
            <a:off x="7850394" y="1671159"/>
            <a:ext cx="1178092" cy="483326"/>
          </a:xfrm>
          <a:prstGeom prst="rightArrow">
            <a:avLst>
              <a:gd fmla="val 28378"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6" name="Google Shape;236;p27"/>
          <p:cNvSpPr/>
          <p:nvPr/>
        </p:nvSpPr>
        <p:spPr>
          <a:xfrm>
            <a:off x="7896195" y="3323455"/>
            <a:ext cx="1086490" cy="95410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400">
                <a:solidFill>
                  <a:schemeClr val="dk1"/>
                </a:solidFill>
                <a:latin typeface="Teko"/>
                <a:ea typeface="Teko"/>
                <a:cs typeface="Teko"/>
                <a:sym typeface="Teko"/>
              </a:rPr>
              <a:t>P1</a:t>
            </a:r>
            <a:r>
              <a:rPr lang="tr-TR" sz="1400">
                <a:solidFill>
                  <a:schemeClr val="dk1"/>
                </a:solidFill>
                <a:latin typeface="Teko"/>
                <a:ea typeface="Teko"/>
                <a:cs typeface="Teko"/>
                <a:sym typeface="Teko"/>
              </a:rPr>
              <a:t>-Isı kontrolü </a:t>
            </a:r>
            <a:endParaRPr/>
          </a:p>
          <a:p>
            <a:pPr indent="0" lvl="0" marL="0" marR="0" rtl="0" algn="l">
              <a:spcBef>
                <a:spcPts val="0"/>
              </a:spcBef>
              <a:spcAft>
                <a:spcPts val="0"/>
              </a:spcAft>
              <a:buNone/>
            </a:pPr>
            <a:r>
              <a:rPr lang="tr-TR" sz="1400">
                <a:solidFill>
                  <a:schemeClr val="dk1"/>
                </a:solidFill>
                <a:latin typeface="Teko"/>
                <a:ea typeface="Teko"/>
                <a:cs typeface="Teko"/>
                <a:sym typeface="Teko"/>
              </a:rPr>
              <a:t>Gerektirmez</a:t>
            </a:r>
            <a:endParaRPr/>
          </a:p>
          <a:p>
            <a:pPr indent="0" lvl="0" marL="0" marR="0" rtl="0" algn="l">
              <a:spcBef>
                <a:spcPts val="0"/>
              </a:spcBef>
              <a:spcAft>
                <a:spcPts val="0"/>
              </a:spcAft>
              <a:buNone/>
            </a:pPr>
            <a:r>
              <a:rPr b="1" lang="tr-TR" sz="1400">
                <a:solidFill>
                  <a:schemeClr val="dk1"/>
                </a:solidFill>
                <a:latin typeface="Teko"/>
                <a:ea typeface="Teko"/>
                <a:cs typeface="Teko"/>
                <a:sym typeface="Teko"/>
              </a:rPr>
              <a:t>P2</a:t>
            </a:r>
            <a:r>
              <a:rPr lang="tr-TR" sz="1400">
                <a:solidFill>
                  <a:schemeClr val="dk1"/>
                </a:solidFill>
                <a:latin typeface="Teko"/>
                <a:ea typeface="Teko"/>
                <a:cs typeface="Teko"/>
                <a:sym typeface="Teko"/>
              </a:rPr>
              <a:t>-Isı kontrolü </a:t>
            </a:r>
            <a:endParaRPr/>
          </a:p>
          <a:p>
            <a:pPr indent="0" lvl="0" marL="0" marR="0" rtl="0" algn="l">
              <a:spcBef>
                <a:spcPts val="0"/>
              </a:spcBef>
              <a:spcAft>
                <a:spcPts val="0"/>
              </a:spcAft>
              <a:buNone/>
            </a:pPr>
            <a:r>
              <a:rPr lang="tr-TR" sz="1400">
                <a:solidFill>
                  <a:schemeClr val="dk1"/>
                </a:solidFill>
                <a:latin typeface="Teko"/>
                <a:ea typeface="Teko"/>
                <a:cs typeface="Teko"/>
                <a:sym typeface="Teko"/>
              </a:rPr>
              <a:t>gerektirir.</a:t>
            </a:r>
            <a:endParaRPr sz="1800">
              <a:solidFill>
                <a:schemeClr val="dk1"/>
              </a:solidFill>
              <a:latin typeface="Teko"/>
              <a:ea typeface="Teko"/>
              <a:cs typeface="Teko"/>
              <a:sym typeface="Teko"/>
            </a:endParaRPr>
          </a:p>
        </p:txBody>
      </p:sp>
      <p:sp>
        <p:nvSpPr>
          <p:cNvPr id="237" name="Google Shape;237;p27"/>
          <p:cNvSpPr/>
          <p:nvPr/>
        </p:nvSpPr>
        <p:spPr>
          <a:xfrm>
            <a:off x="7896195" y="4608136"/>
            <a:ext cx="3019455" cy="86177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600" u="sng">
                <a:solidFill>
                  <a:schemeClr val="dk1"/>
                </a:solidFill>
                <a:latin typeface="Teko"/>
                <a:ea typeface="Teko"/>
                <a:cs typeface="Teko"/>
                <a:sym typeface="Teko"/>
              </a:rPr>
              <a:t>Acil durumda alınması gereken önlemler</a:t>
            </a:r>
            <a:endParaRPr/>
          </a:p>
          <a:p>
            <a:pPr indent="0" lvl="0" marL="0" marR="0" rtl="0" algn="l">
              <a:spcBef>
                <a:spcPts val="0"/>
              </a:spcBef>
              <a:spcAft>
                <a:spcPts val="0"/>
              </a:spcAft>
              <a:buNone/>
            </a:pPr>
            <a:r>
              <a:rPr lang="tr-TR" sz="1600">
                <a:solidFill>
                  <a:schemeClr val="dk1"/>
                </a:solidFill>
                <a:latin typeface="Teko"/>
                <a:ea typeface="Teko"/>
                <a:cs typeface="Teko"/>
                <a:sym typeface="Teko"/>
              </a:rPr>
              <a:t>*Başka maddelerle teması önlenmelidir.</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8" name="Google Shape;238;p27"/>
          <p:cNvSpPr txBox="1"/>
          <p:nvPr/>
        </p:nvSpPr>
        <p:spPr>
          <a:xfrm>
            <a:off x="1165251" y="1134475"/>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239" name="Google Shape;239;p27" title="azure logo.png"/>
          <p:cNvPicPr preferRelativeResize="0"/>
          <p:nvPr/>
        </p:nvPicPr>
        <p:blipFill>
          <a:blip r:embed="rId6">
            <a:alphaModFix/>
          </a:blip>
          <a:stretch>
            <a:fillRect/>
          </a:stretch>
        </p:blipFill>
        <p:spPr>
          <a:xfrm>
            <a:off x="314350" y="332200"/>
            <a:ext cx="850898" cy="792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8"/>
          <p:cNvSpPr txBox="1"/>
          <p:nvPr/>
        </p:nvSpPr>
        <p:spPr>
          <a:xfrm>
            <a:off x="1" y="1360092"/>
            <a:ext cx="5791199" cy="5021769"/>
          </a:xfrm>
          <a:prstGeom prst="rect">
            <a:avLst/>
          </a:prstGeom>
          <a:noFill/>
          <a:ln>
            <a:noFill/>
          </a:ln>
        </p:spPr>
        <p:txBody>
          <a:bodyPr anchorCtr="0" anchor="t" bIns="45700" lIns="91425" spcFirstLastPara="1" rIns="91425" wrap="square" tIns="45700">
            <a:normAutofit fontScale="55000" lnSpcReduction="20000"/>
          </a:bodyPr>
          <a:lstStyle/>
          <a:p>
            <a:pPr indent="-228600" lvl="0" marL="228600" marR="0" rtl="0" algn="ctr">
              <a:lnSpc>
                <a:spcPct val="90000"/>
              </a:lnSpc>
              <a:spcBef>
                <a:spcPts val="0"/>
              </a:spcBef>
              <a:spcAft>
                <a:spcPts val="0"/>
              </a:spcAft>
              <a:buClr>
                <a:schemeClr val="dk1"/>
              </a:buClr>
              <a:buSzPct val="100000"/>
              <a:buFont typeface="Arial"/>
              <a:buNone/>
            </a:pPr>
            <a:r>
              <a:rPr b="1" lang="tr-TR" sz="3400" u="sng">
                <a:solidFill>
                  <a:schemeClr val="dk1"/>
                </a:solidFill>
                <a:latin typeface="Teko"/>
                <a:ea typeface="Teko"/>
                <a:cs typeface="Teko"/>
                <a:sym typeface="Teko"/>
              </a:rPr>
              <a:t>4.1) YANICI KATI  MADDELER</a:t>
            </a:r>
            <a:endParaRPr/>
          </a:p>
          <a:p>
            <a:pPr indent="-228600" lvl="0" marL="228600" marR="0" rtl="0" algn="ctr">
              <a:lnSpc>
                <a:spcPct val="90000"/>
              </a:lnSpc>
              <a:spcBef>
                <a:spcPts val="1000"/>
              </a:spcBef>
              <a:spcAft>
                <a:spcPts val="0"/>
              </a:spcAft>
              <a:buClr>
                <a:schemeClr val="dk1"/>
              </a:buClr>
              <a:buSzPct val="100000"/>
              <a:buFont typeface="Arial"/>
              <a:buNone/>
            </a:pPr>
            <a:r>
              <a:rPr lang="tr-TR" sz="3400">
                <a:solidFill>
                  <a:schemeClr val="dk1"/>
                </a:solidFill>
                <a:latin typeface="Teko"/>
                <a:ea typeface="Teko"/>
                <a:cs typeface="Teko"/>
                <a:sym typeface="Teko"/>
              </a:rPr>
              <a:t> Kendi Kendine Ayrışan ve Patlayıcı Özelliği Giderilmiş (Duyarlığı azaltılmış) Katı Maddeler.</a:t>
            </a:r>
            <a:endParaRPr/>
          </a:p>
          <a:p>
            <a:pPr indent="-228600" lvl="0" marL="228600" marR="0" rtl="0" algn="ctr">
              <a:lnSpc>
                <a:spcPct val="90000"/>
              </a:lnSpc>
              <a:spcBef>
                <a:spcPts val="1000"/>
              </a:spcBef>
              <a:spcAft>
                <a:spcPts val="0"/>
              </a:spcAft>
              <a:buClr>
                <a:schemeClr val="dk1"/>
              </a:buClr>
              <a:buSzPct val="100000"/>
              <a:buFont typeface="Arial"/>
              <a:buNone/>
            </a:pPr>
            <a:r>
              <a:rPr b="1" lang="tr-TR" sz="3400">
                <a:solidFill>
                  <a:schemeClr val="dk1"/>
                </a:solidFill>
                <a:latin typeface="Teko"/>
                <a:ea typeface="Teko"/>
                <a:cs typeface="Teko"/>
                <a:sym typeface="Teko"/>
              </a:rPr>
              <a:t>Ör:</a:t>
            </a:r>
            <a:r>
              <a:rPr lang="tr-TR" sz="3400">
                <a:solidFill>
                  <a:schemeClr val="dk1"/>
                </a:solidFill>
                <a:latin typeface="Teko"/>
                <a:ea typeface="Teko"/>
                <a:cs typeface="Teko"/>
                <a:sym typeface="Teko"/>
              </a:rPr>
              <a:t>Talaş,naftalin,kömür</a:t>
            </a:r>
            <a:endParaRPr sz="3400">
              <a:solidFill>
                <a:schemeClr val="dk1"/>
              </a:solidFill>
              <a:latin typeface="Teko"/>
              <a:ea typeface="Teko"/>
              <a:cs typeface="Teko"/>
              <a:sym typeface="Teko"/>
            </a:endParaRPr>
          </a:p>
          <a:p>
            <a:pPr indent="-228600" lvl="0" marL="228600" marR="0" rtl="0" algn="ctr">
              <a:lnSpc>
                <a:spcPct val="90000"/>
              </a:lnSpc>
              <a:spcBef>
                <a:spcPts val="1000"/>
              </a:spcBef>
              <a:spcAft>
                <a:spcPts val="0"/>
              </a:spcAft>
              <a:buClr>
                <a:schemeClr val="dk1"/>
              </a:buClr>
              <a:buSzPct val="100000"/>
              <a:buFont typeface="Arial"/>
              <a:buNone/>
            </a:pPr>
            <a:r>
              <a:rPr lang="tr-TR" sz="3400">
                <a:solidFill>
                  <a:schemeClr val="dk1"/>
                </a:solidFill>
                <a:latin typeface="Teko"/>
                <a:ea typeface="Teko"/>
                <a:cs typeface="Teko"/>
                <a:sym typeface="Teko"/>
              </a:rPr>
              <a:t> tozu, kibrit,REŞO YAKITI</a:t>
            </a:r>
            <a:endParaRPr/>
          </a:p>
          <a:p>
            <a:pPr indent="-228600" lvl="0" marL="228600" marR="0" rtl="0" algn="ctr">
              <a:lnSpc>
                <a:spcPct val="90000"/>
              </a:lnSpc>
              <a:spcBef>
                <a:spcPts val="1000"/>
              </a:spcBef>
              <a:spcAft>
                <a:spcPts val="0"/>
              </a:spcAft>
              <a:buClr>
                <a:schemeClr val="dk1"/>
              </a:buClr>
              <a:buSzPct val="100000"/>
              <a:buFont typeface="Arial"/>
              <a:buNone/>
            </a:pPr>
            <a:r>
              <a:t/>
            </a:r>
            <a:endParaRPr sz="3400">
              <a:solidFill>
                <a:schemeClr val="dk1"/>
              </a:solidFill>
              <a:latin typeface="Teko"/>
              <a:ea typeface="Teko"/>
              <a:cs typeface="Teko"/>
              <a:sym typeface="Teko"/>
            </a:endParaRPr>
          </a:p>
          <a:p>
            <a:pPr indent="-228600" lvl="0" marL="228600" marR="0" rtl="0" algn="ctr">
              <a:lnSpc>
                <a:spcPct val="90000"/>
              </a:lnSpc>
              <a:spcBef>
                <a:spcPts val="1000"/>
              </a:spcBef>
              <a:spcAft>
                <a:spcPts val="0"/>
              </a:spcAft>
              <a:buClr>
                <a:schemeClr val="dk1"/>
              </a:buClr>
              <a:buSzPct val="100000"/>
              <a:buFont typeface="Arial"/>
              <a:buNone/>
            </a:pPr>
            <a:r>
              <a:rPr b="1" lang="tr-TR" sz="3400" u="sng">
                <a:solidFill>
                  <a:schemeClr val="dk1"/>
                </a:solidFill>
                <a:latin typeface="Teko"/>
                <a:ea typeface="Teko"/>
                <a:cs typeface="Teko"/>
                <a:sym typeface="Teko"/>
              </a:rPr>
              <a:t>4.2 ) KENDİ KENDİNE YANAN MADDELER</a:t>
            </a:r>
            <a:endParaRPr/>
          </a:p>
          <a:p>
            <a:pPr indent="-228600" lvl="0" marL="228600" marR="0" rtl="0" algn="ctr">
              <a:lnSpc>
                <a:spcPct val="90000"/>
              </a:lnSpc>
              <a:spcBef>
                <a:spcPts val="1000"/>
              </a:spcBef>
              <a:spcAft>
                <a:spcPts val="0"/>
              </a:spcAft>
              <a:buClr>
                <a:schemeClr val="dk1"/>
              </a:buClr>
              <a:buSzPct val="100000"/>
              <a:buFont typeface="Arial"/>
              <a:buNone/>
            </a:pPr>
            <a:r>
              <a:rPr lang="tr-TR" sz="3400">
                <a:solidFill>
                  <a:schemeClr val="dk1"/>
                </a:solidFill>
                <a:latin typeface="Teko"/>
                <a:ea typeface="Teko"/>
                <a:cs typeface="Teko"/>
                <a:sym typeface="Teko"/>
              </a:rPr>
              <a:t>Ateş/Alev kaynağı olmadan kendi kendine yanabilmektedirler.</a:t>
            </a:r>
            <a:endParaRPr/>
          </a:p>
          <a:p>
            <a:pPr indent="-228600" lvl="0" marL="228600" marR="0" rtl="0" algn="ctr">
              <a:lnSpc>
                <a:spcPct val="90000"/>
              </a:lnSpc>
              <a:spcBef>
                <a:spcPts val="1000"/>
              </a:spcBef>
              <a:spcAft>
                <a:spcPts val="0"/>
              </a:spcAft>
              <a:buClr>
                <a:schemeClr val="dk1"/>
              </a:buClr>
              <a:buSzPct val="100000"/>
              <a:buFont typeface="Arial"/>
              <a:buNone/>
            </a:pPr>
            <a:r>
              <a:rPr b="1" lang="tr-TR" sz="3400">
                <a:solidFill>
                  <a:schemeClr val="dk1"/>
                </a:solidFill>
                <a:latin typeface="Teko"/>
                <a:ea typeface="Teko"/>
                <a:cs typeface="Teko"/>
                <a:sym typeface="Teko"/>
              </a:rPr>
              <a:t>Ör:</a:t>
            </a:r>
            <a:r>
              <a:rPr lang="tr-TR" sz="3400">
                <a:solidFill>
                  <a:schemeClr val="dk1"/>
                </a:solidFill>
                <a:latin typeface="Teko"/>
                <a:ea typeface="Teko"/>
                <a:cs typeface="Teko"/>
                <a:sym typeface="Teko"/>
              </a:rPr>
              <a:t>Fosfor,sodyum,</a:t>
            </a:r>
            <a:endParaRPr/>
          </a:p>
          <a:p>
            <a:pPr indent="-228600" lvl="0" marL="228600" marR="0" rtl="0" algn="ctr">
              <a:lnSpc>
                <a:spcPct val="90000"/>
              </a:lnSpc>
              <a:spcBef>
                <a:spcPts val="1000"/>
              </a:spcBef>
              <a:spcAft>
                <a:spcPts val="0"/>
              </a:spcAft>
              <a:buClr>
                <a:schemeClr val="dk1"/>
              </a:buClr>
              <a:buSzPct val="100000"/>
              <a:buFont typeface="Arial"/>
              <a:buNone/>
            </a:pPr>
            <a:r>
              <a:rPr lang="tr-TR" sz="3400">
                <a:solidFill>
                  <a:schemeClr val="dk1"/>
                </a:solidFill>
                <a:latin typeface="Teko"/>
                <a:ea typeface="Teko"/>
                <a:cs typeface="Teko"/>
                <a:sym typeface="Teko"/>
              </a:rPr>
              <a:t> aliminyum tozu</a:t>
            </a:r>
            <a:endParaRPr/>
          </a:p>
          <a:p>
            <a:pPr indent="-228600" lvl="0" marL="228600" marR="0" rtl="0" algn="ctr">
              <a:lnSpc>
                <a:spcPct val="90000"/>
              </a:lnSpc>
              <a:spcBef>
                <a:spcPts val="1000"/>
              </a:spcBef>
              <a:spcAft>
                <a:spcPts val="0"/>
              </a:spcAft>
              <a:buClr>
                <a:schemeClr val="dk1"/>
              </a:buClr>
              <a:buSzPct val="100000"/>
              <a:buFont typeface="Arial"/>
              <a:buNone/>
            </a:pPr>
            <a:r>
              <a:t/>
            </a:r>
            <a:endParaRPr sz="3400">
              <a:solidFill>
                <a:schemeClr val="dk1"/>
              </a:solidFill>
              <a:latin typeface="Teko"/>
              <a:ea typeface="Teko"/>
              <a:cs typeface="Teko"/>
              <a:sym typeface="Teko"/>
            </a:endParaRPr>
          </a:p>
          <a:p>
            <a:pPr indent="-228600" lvl="0" marL="228600" marR="0" rtl="0" algn="ctr">
              <a:lnSpc>
                <a:spcPct val="90000"/>
              </a:lnSpc>
              <a:spcBef>
                <a:spcPts val="1000"/>
              </a:spcBef>
              <a:spcAft>
                <a:spcPts val="0"/>
              </a:spcAft>
              <a:buClr>
                <a:schemeClr val="dk1"/>
              </a:buClr>
              <a:buSzPct val="100000"/>
              <a:buFont typeface="Arial"/>
              <a:buNone/>
            </a:pPr>
            <a:r>
              <a:rPr b="1" lang="tr-TR" sz="3400" u="sng">
                <a:solidFill>
                  <a:schemeClr val="dk1"/>
                </a:solidFill>
                <a:latin typeface="Teko"/>
                <a:ea typeface="Teko"/>
                <a:cs typeface="Teko"/>
                <a:sym typeface="Teko"/>
              </a:rPr>
              <a:t>4.3)  </a:t>
            </a:r>
            <a:r>
              <a:rPr b="1" lang="tr-TR" sz="3400" u="sng" cap="none">
                <a:solidFill>
                  <a:schemeClr val="dk1"/>
                </a:solidFill>
                <a:latin typeface="Teko"/>
                <a:ea typeface="Teko"/>
                <a:cs typeface="Teko"/>
                <a:sym typeface="Teko"/>
              </a:rPr>
              <a:t>SU İLE TEMAS ETTİĞİNDE YANICI GAZ ÇIKARTAN </a:t>
            </a:r>
            <a:endParaRPr/>
          </a:p>
          <a:p>
            <a:pPr indent="-228600" lvl="0" marL="228600" marR="0" rtl="0" algn="ctr">
              <a:lnSpc>
                <a:spcPct val="90000"/>
              </a:lnSpc>
              <a:spcBef>
                <a:spcPts val="1000"/>
              </a:spcBef>
              <a:spcAft>
                <a:spcPts val="0"/>
              </a:spcAft>
              <a:buClr>
                <a:schemeClr val="dk1"/>
              </a:buClr>
              <a:buSzPct val="100000"/>
              <a:buFont typeface="Arial"/>
              <a:buNone/>
            </a:pPr>
            <a:r>
              <a:rPr b="1" lang="tr-TR" sz="3400" u="sng" cap="none">
                <a:solidFill>
                  <a:schemeClr val="dk1"/>
                </a:solidFill>
                <a:latin typeface="Teko"/>
                <a:ea typeface="Teko"/>
                <a:cs typeface="Teko"/>
                <a:sym typeface="Teko"/>
              </a:rPr>
              <a:t>MADDELER</a:t>
            </a:r>
            <a:endParaRPr/>
          </a:p>
          <a:p>
            <a:pPr indent="-228600" lvl="0" marL="228600" marR="0" rtl="0" algn="ctr">
              <a:lnSpc>
                <a:spcPct val="90000"/>
              </a:lnSpc>
              <a:spcBef>
                <a:spcPts val="1000"/>
              </a:spcBef>
              <a:spcAft>
                <a:spcPts val="0"/>
              </a:spcAft>
              <a:buClr>
                <a:schemeClr val="dk1"/>
              </a:buClr>
              <a:buSzPct val="100000"/>
              <a:buFont typeface="Arial"/>
              <a:buNone/>
            </a:pPr>
            <a:r>
              <a:rPr lang="tr-TR" sz="3400">
                <a:solidFill>
                  <a:schemeClr val="dk1"/>
                </a:solidFill>
                <a:latin typeface="Teko"/>
                <a:ea typeface="Teko"/>
                <a:cs typeface="Teko"/>
                <a:sym typeface="Teko"/>
              </a:rPr>
              <a:t>Su ile reaksiyona girerek yanıcı gazlar oluştururlar.</a:t>
            </a:r>
            <a:endParaRPr/>
          </a:p>
          <a:p>
            <a:pPr indent="-228600" lvl="0" marL="228600" marR="0" rtl="0" algn="ctr">
              <a:lnSpc>
                <a:spcPct val="90000"/>
              </a:lnSpc>
              <a:spcBef>
                <a:spcPts val="1000"/>
              </a:spcBef>
              <a:spcAft>
                <a:spcPts val="0"/>
              </a:spcAft>
              <a:buClr>
                <a:schemeClr val="dk1"/>
              </a:buClr>
              <a:buSzPct val="100000"/>
              <a:buFont typeface="Arial"/>
              <a:buNone/>
            </a:pPr>
            <a:r>
              <a:rPr b="1" lang="tr-TR" sz="3400">
                <a:solidFill>
                  <a:schemeClr val="dk1"/>
                </a:solidFill>
                <a:latin typeface="Teko"/>
                <a:ea typeface="Teko"/>
                <a:cs typeface="Teko"/>
                <a:sym typeface="Teko"/>
              </a:rPr>
              <a:t>Ör:</a:t>
            </a:r>
            <a:r>
              <a:rPr lang="tr-TR" sz="3400">
                <a:solidFill>
                  <a:schemeClr val="dk1"/>
                </a:solidFill>
                <a:latin typeface="Teko"/>
                <a:ea typeface="Teko"/>
                <a:cs typeface="Teko"/>
                <a:sym typeface="Teko"/>
              </a:rPr>
              <a:t> Karpit, metal peroksit</a:t>
            </a:r>
            <a:endParaRPr/>
          </a:p>
          <a:p>
            <a:pPr indent="-228600" lvl="0" marL="228600" marR="0" rtl="0" algn="ctr">
              <a:lnSpc>
                <a:spcPct val="90000"/>
              </a:lnSpc>
              <a:spcBef>
                <a:spcPts val="1000"/>
              </a:spcBef>
              <a:spcAft>
                <a:spcPts val="0"/>
              </a:spcAft>
              <a:buClr>
                <a:schemeClr val="dk1"/>
              </a:buClr>
              <a:buSzPct val="100000"/>
              <a:buFont typeface="Arial"/>
              <a:buNone/>
            </a:pPr>
            <a:r>
              <a:t/>
            </a:r>
            <a:endParaRPr sz="2000" u="sng">
              <a:solidFill>
                <a:schemeClr val="dk1"/>
              </a:solidFill>
              <a:latin typeface="Teko"/>
              <a:ea typeface="Teko"/>
              <a:cs typeface="Teko"/>
              <a:sym typeface="Teko"/>
            </a:endParaRPr>
          </a:p>
        </p:txBody>
      </p:sp>
      <p:pic>
        <p:nvPicPr>
          <p:cNvPr id="245" name="Google Shape;245;p28"/>
          <p:cNvPicPr preferRelativeResize="0"/>
          <p:nvPr/>
        </p:nvPicPr>
        <p:blipFill rotWithShape="1">
          <a:blip r:embed="rId3">
            <a:alphaModFix/>
          </a:blip>
          <a:srcRect b="0" l="0" r="0" t="0"/>
          <a:stretch/>
        </p:blipFill>
        <p:spPr>
          <a:xfrm>
            <a:off x="8013878" y="1252496"/>
            <a:ext cx="1050940" cy="1164303"/>
          </a:xfrm>
          <a:prstGeom prst="rect">
            <a:avLst/>
          </a:prstGeom>
          <a:noFill/>
          <a:ln>
            <a:noFill/>
          </a:ln>
        </p:spPr>
      </p:pic>
      <p:pic>
        <p:nvPicPr>
          <p:cNvPr id="246" name="Google Shape;246;p28"/>
          <p:cNvPicPr preferRelativeResize="0"/>
          <p:nvPr/>
        </p:nvPicPr>
        <p:blipFill rotWithShape="1">
          <a:blip r:embed="rId4">
            <a:alphaModFix/>
          </a:blip>
          <a:srcRect b="0" l="0" r="0" t="0"/>
          <a:stretch/>
        </p:blipFill>
        <p:spPr>
          <a:xfrm>
            <a:off x="8013878" y="2883637"/>
            <a:ext cx="1040118" cy="1335062"/>
          </a:xfrm>
          <a:prstGeom prst="rect">
            <a:avLst/>
          </a:prstGeom>
          <a:noFill/>
          <a:ln>
            <a:noFill/>
          </a:ln>
        </p:spPr>
      </p:pic>
      <p:pic>
        <p:nvPicPr>
          <p:cNvPr id="247" name="Google Shape;247;p28"/>
          <p:cNvPicPr preferRelativeResize="0"/>
          <p:nvPr/>
        </p:nvPicPr>
        <p:blipFill rotWithShape="1">
          <a:blip r:embed="rId5">
            <a:alphaModFix/>
          </a:blip>
          <a:srcRect b="0" l="0" r="0" t="0"/>
          <a:stretch/>
        </p:blipFill>
        <p:spPr>
          <a:xfrm>
            <a:off x="8021101" y="4871865"/>
            <a:ext cx="1043717" cy="1342004"/>
          </a:xfrm>
          <a:prstGeom prst="rect">
            <a:avLst/>
          </a:prstGeom>
          <a:noFill/>
          <a:ln>
            <a:noFill/>
          </a:ln>
        </p:spPr>
      </p:pic>
      <p:sp>
        <p:nvSpPr>
          <p:cNvPr id="248" name="Google Shape;248;p28"/>
          <p:cNvSpPr txBox="1"/>
          <p:nvPr/>
        </p:nvSpPr>
        <p:spPr>
          <a:xfrm>
            <a:off x="9157781" y="1142151"/>
            <a:ext cx="2376264"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400" u="sng">
                <a:solidFill>
                  <a:srgbClr val="FF0000"/>
                </a:solidFill>
                <a:latin typeface="Calibri"/>
                <a:ea typeface="Calibri"/>
                <a:cs typeface="Calibri"/>
                <a:sym typeface="Calibri"/>
              </a:rPr>
              <a:t>Acil durumda alınması gereken önlemler</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*Açık ateş kaynaklarının uzaklaştırılması!</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(Sürtünme,Kıvılcımlar,statik yüklenme)</a:t>
            </a:r>
            <a:endParaRPr/>
          </a:p>
        </p:txBody>
      </p:sp>
      <p:sp>
        <p:nvSpPr>
          <p:cNvPr id="249" name="Google Shape;249;p28"/>
          <p:cNvSpPr/>
          <p:nvPr/>
        </p:nvSpPr>
        <p:spPr>
          <a:xfrm>
            <a:off x="9176854" y="2750949"/>
            <a:ext cx="2357191" cy="160043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400" u="sng">
                <a:solidFill>
                  <a:srgbClr val="FF0000"/>
                </a:solidFill>
                <a:latin typeface="Calibri"/>
                <a:ea typeface="Calibri"/>
                <a:cs typeface="Calibri"/>
                <a:sym typeface="Calibri"/>
              </a:rPr>
              <a:t>Acil durumda alınması gereken önlemler</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*Söndürme çalışmaları için kuru kimyevi tozlar </a:t>
            </a:r>
            <a:r>
              <a:rPr lang="tr-TR" sz="1400">
                <a:solidFill>
                  <a:schemeClr val="dk1"/>
                </a:solidFill>
                <a:latin typeface="Arial"/>
                <a:ea typeface="Arial"/>
                <a:cs typeface="Arial"/>
                <a:sym typeface="Arial"/>
              </a:rPr>
              <a:t>kullanılmalıdır</a:t>
            </a:r>
            <a:r>
              <a:rPr lang="tr-TR" sz="1400">
                <a:solidFill>
                  <a:schemeClr val="dk1"/>
                </a:solidFill>
                <a:latin typeface="Calibri"/>
                <a:ea typeface="Calibri"/>
                <a:cs typeface="Calibri"/>
                <a:sym typeface="Calibri"/>
              </a:rPr>
              <a:t>.</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*Kesinlikle su kullanılmamalıdır.</a:t>
            </a:r>
            <a:endParaRPr/>
          </a:p>
        </p:txBody>
      </p:sp>
      <p:sp>
        <p:nvSpPr>
          <p:cNvPr id="250" name="Google Shape;250;p28"/>
          <p:cNvSpPr/>
          <p:nvPr/>
        </p:nvSpPr>
        <p:spPr>
          <a:xfrm>
            <a:off x="9166857" y="4419536"/>
            <a:ext cx="2377200" cy="224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400" u="sng">
                <a:solidFill>
                  <a:srgbClr val="FF0000"/>
                </a:solidFill>
                <a:latin typeface="Calibri"/>
                <a:ea typeface="Calibri"/>
                <a:cs typeface="Calibri"/>
                <a:sym typeface="Calibri"/>
              </a:rPr>
              <a:t>Acil durumda alınması gereken önlemler</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*Yangını kesinlikle su ile söndürmeyin(Özel toz veya kum ile)</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*Su kaynaklarından uzak tutun.</a:t>
            </a:r>
            <a:endParaRPr/>
          </a:p>
          <a:p>
            <a:pPr indent="0" lvl="0" marL="0" marR="0" rtl="0" algn="l">
              <a:spcBef>
                <a:spcPts val="0"/>
              </a:spcBef>
              <a:spcAft>
                <a:spcPts val="0"/>
              </a:spcAft>
              <a:buNone/>
            </a:pPr>
            <a:r>
              <a:rPr lang="tr-TR" sz="1400">
                <a:solidFill>
                  <a:schemeClr val="dk1"/>
                </a:solidFill>
                <a:latin typeface="Calibri"/>
                <a:ea typeface="Calibri"/>
                <a:cs typeface="Calibri"/>
                <a:sym typeface="Calibri"/>
              </a:rPr>
              <a:t>*Ateş kaynaklarından uzak tutun.</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51" name="Google Shape;251;p28"/>
          <p:cNvSpPr/>
          <p:nvPr/>
        </p:nvSpPr>
        <p:spPr>
          <a:xfrm>
            <a:off x="5935465" y="1649981"/>
            <a:ext cx="1267003" cy="369332"/>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00"/>
              </a:solidFill>
              <a:latin typeface="Calibri"/>
              <a:ea typeface="Calibri"/>
              <a:cs typeface="Calibri"/>
              <a:sym typeface="Calibri"/>
            </a:endParaRPr>
          </a:p>
        </p:txBody>
      </p:sp>
      <p:sp>
        <p:nvSpPr>
          <p:cNvPr id="252" name="Google Shape;252;p28"/>
          <p:cNvSpPr/>
          <p:nvPr/>
        </p:nvSpPr>
        <p:spPr>
          <a:xfrm>
            <a:off x="5914058" y="3299926"/>
            <a:ext cx="1372665" cy="369333"/>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00"/>
              </a:solidFill>
              <a:latin typeface="Calibri"/>
              <a:ea typeface="Calibri"/>
              <a:cs typeface="Calibri"/>
              <a:sym typeface="Calibri"/>
            </a:endParaRPr>
          </a:p>
        </p:txBody>
      </p:sp>
      <p:sp>
        <p:nvSpPr>
          <p:cNvPr id="253" name="Google Shape;253;p28"/>
          <p:cNvSpPr/>
          <p:nvPr/>
        </p:nvSpPr>
        <p:spPr>
          <a:xfrm>
            <a:off x="5935465" y="5346671"/>
            <a:ext cx="1329793" cy="355724"/>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00"/>
              </a:solidFill>
              <a:latin typeface="Calibri"/>
              <a:ea typeface="Calibri"/>
              <a:cs typeface="Calibri"/>
              <a:sym typeface="Calibri"/>
            </a:endParaRPr>
          </a:p>
        </p:txBody>
      </p:sp>
      <p:sp>
        <p:nvSpPr>
          <p:cNvPr id="254" name="Google Shape;254;p28"/>
          <p:cNvSpPr/>
          <p:nvPr/>
        </p:nvSpPr>
        <p:spPr>
          <a:xfrm>
            <a:off x="5690701" y="5748562"/>
            <a:ext cx="1819319" cy="1077218"/>
          </a:xfrm>
          <a:prstGeom prst="roundRect">
            <a:avLst>
              <a:gd fmla="val 16667" name="adj"/>
            </a:avLst>
          </a:prstGeom>
          <a:solidFill>
            <a:srgbClr val="3A3838"/>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5" name="Google Shape;255;p28"/>
          <p:cNvSpPr txBox="1"/>
          <p:nvPr/>
        </p:nvSpPr>
        <p:spPr>
          <a:xfrm>
            <a:off x="5818560" y="5780782"/>
            <a:ext cx="1562967" cy="10772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a:solidFill>
                  <a:schemeClr val="lt1"/>
                </a:solidFill>
                <a:latin typeface="Teko"/>
                <a:ea typeface="Teko"/>
                <a:cs typeface="Teko"/>
                <a:sym typeface="Teko"/>
              </a:rPr>
              <a:t>TEMEL RİSKLER:</a:t>
            </a:r>
            <a:endParaRPr/>
          </a:p>
          <a:p>
            <a:pPr indent="0" lvl="0" marL="0" marR="0" rtl="0" algn="l">
              <a:spcBef>
                <a:spcPts val="0"/>
              </a:spcBef>
              <a:spcAft>
                <a:spcPts val="0"/>
              </a:spcAft>
              <a:buNone/>
            </a:pPr>
            <a:r>
              <a:rPr b="1" lang="tr-TR" sz="1600">
                <a:solidFill>
                  <a:schemeClr val="lt1"/>
                </a:solidFill>
                <a:latin typeface="Teko"/>
                <a:ea typeface="Teko"/>
                <a:cs typeface="Teko"/>
                <a:sym typeface="Teko"/>
              </a:rPr>
              <a:t>*Patlama</a:t>
            </a:r>
            <a:endParaRPr/>
          </a:p>
          <a:p>
            <a:pPr indent="0" lvl="0" marL="0" marR="0" rtl="0" algn="l">
              <a:spcBef>
                <a:spcPts val="0"/>
              </a:spcBef>
              <a:spcAft>
                <a:spcPts val="0"/>
              </a:spcAft>
              <a:buNone/>
            </a:pPr>
            <a:r>
              <a:rPr b="1" lang="tr-TR" sz="1600">
                <a:solidFill>
                  <a:schemeClr val="lt1"/>
                </a:solidFill>
                <a:latin typeface="Teko"/>
                <a:ea typeface="Teko"/>
                <a:cs typeface="Teko"/>
                <a:sym typeface="Teko"/>
              </a:rPr>
              <a:t>*Zehirlenme</a:t>
            </a:r>
            <a:endParaRPr/>
          </a:p>
          <a:p>
            <a:pPr indent="0" lvl="0" marL="0" marR="0" rtl="0" algn="l">
              <a:spcBef>
                <a:spcPts val="0"/>
              </a:spcBef>
              <a:spcAft>
                <a:spcPts val="0"/>
              </a:spcAft>
              <a:buNone/>
            </a:pPr>
            <a:r>
              <a:rPr b="1" lang="tr-TR" sz="1600">
                <a:solidFill>
                  <a:schemeClr val="lt1"/>
                </a:solidFill>
                <a:latin typeface="Teko"/>
                <a:ea typeface="Teko"/>
                <a:cs typeface="Teko"/>
                <a:sym typeface="Teko"/>
              </a:rPr>
              <a:t>*Yanıklar</a:t>
            </a:r>
            <a:endParaRPr/>
          </a:p>
        </p:txBody>
      </p:sp>
      <p:sp>
        <p:nvSpPr>
          <p:cNvPr id="256" name="Google Shape;256;p28"/>
          <p:cNvSpPr txBox="1"/>
          <p:nvPr/>
        </p:nvSpPr>
        <p:spPr>
          <a:xfrm>
            <a:off x="1156208" y="1010408"/>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257" name="Google Shape;257;p28" title="azure logo.png"/>
          <p:cNvPicPr preferRelativeResize="0"/>
          <p:nvPr/>
        </p:nvPicPr>
        <p:blipFill>
          <a:blip r:embed="rId6">
            <a:alphaModFix/>
          </a:blip>
          <a:stretch>
            <a:fillRect/>
          </a:stretch>
        </p:blipFill>
        <p:spPr>
          <a:xfrm>
            <a:off x="314350" y="332200"/>
            <a:ext cx="850898" cy="792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9"/>
          <p:cNvSpPr txBox="1"/>
          <p:nvPr/>
        </p:nvSpPr>
        <p:spPr>
          <a:xfrm>
            <a:off x="457200" y="1600206"/>
            <a:ext cx="2178232" cy="4525963"/>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1600"/>
              <a:buFont typeface="Arial"/>
              <a:buNone/>
            </a:pPr>
            <a:r>
              <a:rPr b="1" lang="tr-TR" sz="1600" u="sng">
                <a:solidFill>
                  <a:schemeClr val="dk1"/>
                </a:solidFill>
                <a:latin typeface="Teko"/>
                <a:ea typeface="Teko"/>
                <a:cs typeface="Teko"/>
                <a:sym typeface="Teko"/>
              </a:rPr>
              <a:t>6.1)ZEHİRLİ MADDELER</a:t>
            </a:r>
            <a:endParaRPr/>
          </a:p>
          <a:p>
            <a:pPr indent="-228600" lvl="0" marL="228600" marR="0" rtl="0" algn="l">
              <a:lnSpc>
                <a:spcPct val="90000"/>
              </a:lnSpc>
              <a:spcBef>
                <a:spcPts val="1000"/>
              </a:spcBef>
              <a:spcAft>
                <a:spcPts val="0"/>
              </a:spcAft>
              <a:buClr>
                <a:schemeClr val="dk1"/>
              </a:buClr>
              <a:buSzPts val="1600"/>
              <a:buFont typeface="Arial"/>
              <a:buNone/>
            </a:pPr>
            <a:r>
              <a:t/>
            </a:r>
            <a:endParaRPr sz="1600" u="sng">
              <a:solidFill>
                <a:schemeClr val="dk1"/>
              </a:solidFill>
              <a:latin typeface="Teko"/>
              <a:ea typeface="Teko"/>
              <a:cs typeface="Teko"/>
              <a:sym typeface="Teko"/>
            </a:endParaRPr>
          </a:p>
          <a:p>
            <a:pPr indent="-228600" lvl="0" marL="228600" marR="0" rtl="0" algn="l">
              <a:lnSpc>
                <a:spcPct val="90000"/>
              </a:lnSpc>
              <a:spcBef>
                <a:spcPts val="1000"/>
              </a:spcBef>
              <a:spcAft>
                <a:spcPts val="0"/>
              </a:spcAft>
              <a:buClr>
                <a:schemeClr val="dk1"/>
              </a:buClr>
              <a:buSzPts val="1600"/>
              <a:buFont typeface="Arial"/>
              <a:buNone/>
            </a:pPr>
            <a:r>
              <a:t/>
            </a:r>
            <a:endParaRPr sz="1600" u="sng">
              <a:solidFill>
                <a:schemeClr val="dk1"/>
              </a:solidFill>
              <a:latin typeface="Teko"/>
              <a:ea typeface="Teko"/>
              <a:cs typeface="Teko"/>
              <a:sym typeface="Teko"/>
            </a:endParaRPr>
          </a:p>
          <a:p>
            <a:pPr indent="-228600" lvl="0" marL="228600" marR="0" rtl="0" algn="l">
              <a:lnSpc>
                <a:spcPct val="90000"/>
              </a:lnSpc>
              <a:spcBef>
                <a:spcPts val="1000"/>
              </a:spcBef>
              <a:spcAft>
                <a:spcPts val="0"/>
              </a:spcAft>
              <a:buClr>
                <a:schemeClr val="dk1"/>
              </a:buClr>
              <a:buSzPts val="1600"/>
              <a:buFont typeface="Arial"/>
              <a:buNone/>
            </a:pPr>
            <a:r>
              <a:t/>
            </a:r>
            <a:endParaRPr sz="1600" u="sng">
              <a:solidFill>
                <a:schemeClr val="dk1"/>
              </a:solidFill>
              <a:latin typeface="Teko"/>
              <a:ea typeface="Teko"/>
              <a:cs typeface="Teko"/>
              <a:sym typeface="Teko"/>
            </a:endParaRPr>
          </a:p>
          <a:p>
            <a:pPr indent="-228600" lvl="0" marL="228600" marR="0" rtl="0" algn="l">
              <a:lnSpc>
                <a:spcPct val="90000"/>
              </a:lnSpc>
              <a:spcBef>
                <a:spcPts val="1000"/>
              </a:spcBef>
              <a:spcAft>
                <a:spcPts val="0"/>
              </a:spcAft>
              <a:buClr>
                <a:schemeClr val="dk1"/>
              </a:buClr>
              <a:buSzPts val="1600"/>
              <a:buFont typeface="Arial"/>
              <a:buNone/>
            </a:pPr>
            <a:r>
              <a:rPr b="1" lang="tr-TR" sz="1600" u="sng">
                <a:solidFill>
                  <a:schemeClr val="dk1"/>
                </a:solidFill>
                <a:latin typeface="Teko"/>
                <a:ea typeface="Teko"/>
                <a:cs typeface="Teko"/>
                <a:sym typeface="Teko"/>
              </a:rPr>
              <a:t>6.2)BULAŞICI MADDELER</a:t>
            </a:r>
            <a:endParaRPr/>
          </a:p>
        </p:txBody>
      </p:sp>
      <p:sp>
        <p:nvSpPr>
          <p:cNvPr id="263" name="Google Shape;263;p29"/>
          <p:cNvSpPr txBox="1"/>
          <p:nvPr/>
        </p:nvSpPr>
        <p:spPr>
          <a:xfrm>
            <a:off x="457200" y="3695938"/>
            <a:ext cx="1907567"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u="sng">
                <a:solidFill>
                  <a:schemeClr val="dk1"/>
                </a:solidFill>
                <a:latin typeface="Teko"/>
                <a:ea typeface="Teko"/>
                <a:cs typeface="Teko"/>
                <a:sym typeface="Teko"/>
              </a:rPr>
              <a:t>Bu maddeler ;</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Çevre Bakanlığı</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Tarım Bakanlığı</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Sağlık Bakanlığı’nın izni ile taşınır.</a:t>
            </a:r>
            <a:endParaRPr/>
          </a:p>
        </p:txBody>
      </p:sp>
      <p:sp>
        <p:nvSpPr>
          <p:cNvPr id="264" name="Google Shape;264;p29"/>
          <p:cNvSpPr/>
          <p:nvPr/>
        </p:nvSpPr>
        <p:spPr>
          <a:xfrm>
            <a:off x="2470666" y="5082590"/>
            <a:ext cx="2013553" cy="1323439"/>
          </a:xfrm>
          <a:prstGeom prst="roundRect">
            <a:avLst>
              <a:gd fmla="val 16667" name="adj"/>
            </a:avLst>
          </a:prstGeom>
          <a:solidFill>
            <a:srgbClr val="3A3838"/>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tr-TR" sz="1400">
                <a:solidFill>
                  <a:schemeClr val="lt1"/>
                </a:solidFill>
                <a:latin typeface="Teko"/>
                <a:ea typeface="Teko"/>
                <a:cs typeface="Teko"/>
                <a:sym typeface="Teko"/>
              </a:rPr>
              <a:t>TEMEL RİSKLER:</a:t>
            </a:r>
            <a:endParaRPr/>
          </a:p>
          <a:p>
            <a:pPr indent="0" lvl="0" marL="0" marR="0" rtl="0" algn="l">
              <a:spcBef>
                <a:spcPts val="0"/>
              </a:spcBef>
              <a:spcAft>
                <a:spcPts val="0"/>
              </a:spcAft>
              <a:buNone/>
            </a:pPr>
            <a:r>
              <a:rPr b="1" lang="tr-TR" sz="1400">
                <a:solidFill>
                  <a:schemeClr val="lt1"/>
                </a:solidFill>
                <a:latin typeface="Teko"/>
                <a:ea typeface="Teko"/>
                <a:cs typeface="Teko"/>
                <a:sym typeface="Teko"/>
              </a:rPr>
              <a:t>*Hastalık</a:t>
            </a:r>
            <a:endParaRPr/>
          </a:p>
          <a:p>
            <a:pPr indent="0" lvl="0" marL="0" marR="0" rtl="0" algn="l">
              <a:spcBef>
                <a:spcPts val="0"/>
              </a:spcBef>
              <a:spcAft>
                <a:spcPts val="0"/>
              </a:spcAft>
              <a:buNone/>
            </a:pPr>
            <a:r>
              <a:rPr b="1" lang="tr-TR" sz="1400">
                <a:solidFill>
                  <a:schemeClr val="lt1"/>
                </a:solidFill>
                <a:latin typeface="Teko"/>
                <a:ea typeface="Teko"/>
                <a:cs typeface="Teko"/>
                <a:sym typeface="Teko"/>
              </a:rPr>
              <a:t>*Enfeksiyon</a:t>
            </a:r>
            <a:endParaRPr/>
          </a:p>
          <a:p>
            <a:pPr indent="0" lvl="0" marL="0" marR="0" rtl="0" algn="l">
              <a:spcBef>
                <a:spcPts val="0"/>
              </a:spcBef>
              <a:spcAft>
                <a:spcPts val="0"/>
              </a:spcAft>
              <a:buNone/>
            </a:pPr>
            <a:r>
              <a:rPr b="1" lang="tr-TR" sz="1400">
                <a:solidFill>
                  <a:schemeClr val="lt1"/>
                </a:solidFill>
                <a:latin typeface="Teko"/>
                <a:ea typeface="Teko"/>
                <a:cs typeface="Teko"/>
                <a:sym typeface="Teko"/>
              </a:rPr>
              <a:t>*Salgın ve Bulaşıcı hastalıklar</a:t>
            </a:r>
            <a:endParaRPr/>
          </a:p>
        </p:txBody>
      </p:sp>
      <p:sp>
        <p:nvSpPr>
          <p:cNvPr id="265" name="Google Shape;265;p29"/>
          <p:cNvSpPr/>
          <p:nvPr/>
        </p:nvSpPr>
        <p:spPr>
          <a:xfrm>
            <a:off x="2887981" y="1522142"/>
            <a:ext cx="1178924" cy="552995"/>
          </a:xfrm>
          <a:prstGeom prst="rightArrow">
            <a:avLst>
              <a:gd fmla="val 34043"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6" name="Google Shape;266;p29"/>
          <p:cNvSpPr/>
          <p:nvPr/>
        </p:nvSpPr>
        <p:spPr>
          <a:xfrm>
            <a:off x="2842418" y="3304289"/>
            <a:ext cx="1178924" cy="552995"/>
          </a:xfrm>
          <a:prstGeom prst="rightArrow">
            <a:avLst>
              <a:gd fmla="val 34043"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7" name="Google Shape;267;p29"/>
          <p:cNvSpPr/>
          <p:nvPr/>
        </p:nvSpPr>
        <p:spPr>
          <a:xfrm>
            <a:off x="6196728" y="1388771"/>
            <a:ext cx="1178924" cy="552995"/>
          </a:xfrm>
          <a:prstGeom prst="rightArrow">
            <a:avLst>
              <a:gd fmla="val 34043"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68" name="Google Shape;268;p29"/>
          <p:cNvPicPr preferRelativeResize="0"/>
          <p:nvPr/>
        </p:nvPicPr>
        <p:blipFill rotWithShape="1">
          <a:blip r:embed="rId3">
            <a:alphaModFix/>
          </a:blip>
          <a:srcRect b="0" l="0" r="0" t="0"/>
          <a:stretch/>
        </p:blipFill>
        <p:spPr>
          <a:xfrm>
            <a:off x="4787134" y="1128085"/>
            <a:ext cx="1052979" cy="1394289"/>
          </a:xfrm>
          <a:prstGeom prst="rect">
            <a:avLst/>
          </a:prstGeom>
          <a:noFill/>
          <a:ln>
            <a:noFill/>
          </a:ln>
        </p:spPr>
      </p:pic>
      <p:pic>
        <p:nvPicPr>
          <p:cNvPr id="269" name="Google Shape;269;p29"/>
          <p:cNvPicPr preferRelativeResize="0"/>
          <p:nvPr/>
        </p:nvPicPr>
        <p:blipFill rotWithShape="1">
          <a:blip r:embed="rId4">
            <a:alphaModFix/>
          </a:blip>
          <a:srcRect b="0" l="0" r="0" t="0"/>
          <a:stretch/>
        </p:blipFill>
        <p:spPr>
          <a:xfrm>
            <a:off x="4817574" y="2781732"/>
            <a:ext cx="1083750" cy="1440000"/>
          </a:xfrm>
          <a:prstGeom prst="rect">
            <a:avLst/>
          </a:prstGeom>
          <a:noFill/>
          <a:ln>
            <a:noFill/>
          </a:ln>
        </p:spPr>
      </p:pic>
      <p:sp>
        <p:nvSpPr>
          <p:cNvPr id="270" name="Google Shape;270;p29"/>
          <p:cNvSpPr/>
          <p:nvPr/>
        </p:nvSpPr>
        <p:spPr>
          <a:xfrm>
            <a:off x="5066132" y="5019377"/>
            <a:ext cx="3376915"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600" u="sng">
                <a:solidFill>
                  <a:schemeClr val="dk1"/>
                </a:solidFill>
                <a:latin typeface="Teko"/>
                <a:ea typeface="Teko"/>
                <a:cs typeface="Teko"/>
                <a:sym typeface="Teko"/>
              </a:rPr>
              <a:t>Acil durumda alınması gereken önlemler</a:t>
            </a:r>
            <a:endParaRPr/>
          </a:p>
          <a:p>
            <a:pPr indent="0" lvl="0" marL="0" marR="0" rtl="0" algn="l">
              <a:spcBef>
                <a:spcPts val="0"/>
              </a:spcBef>
              <a:spcAft>
                <a:spcPts val="0"/>
              </a:spcAft>
              <a:buNone/>
            </a:pPr>
            <a:r>
              <a:rPr lang="tr-TR" sz="1600">
                <a:solidFill>
                  <a:schemeClr val="dk1"/>
                </a:solidFill>
                <a:latin typeface="Teko"/>
                <a:ea typeface="Teko"/>
                <a:cs typeface="Teko"/>
                <a:sym typeface="Teko"/>
              </a:rPr>
              <a:t>*Buharların teneffüs edilmemesi, yutulmaması, deri temaslarından kaçınılmalıdır.</a:t>
            </a:r>
            <a:endParaRPr/>
          </a:p>
          <a:p>
            <a:pPr indent="0" lvl="0" marL="0" marR="0" rtl="0" algn="l">
              <a:spcBef>
                <a:spcPts val="0"/>
              </a:spcBef>
              <a:spcAft>
                <a:spcPts val="0"/>
              </a:spcAft>
              <a:buNone/>
            </a:pPr>
            <a:r>
              <a:rPr lang="tr-TR" sz="1600">
                <a:solidFill>
                  <a:schemeClr val="dk1"/>
                </a:solidFill>
                <a:latin typeface="Teko"/>
                <a:ea typeface="Teko"/>
                <a:cs typeface="Teko"/>
                <a:sym typeface="Teko"/>
              </a:rPr>
              <a:t>*Katı maddelerde tozların kalkması önlenmelidir.</a:t>
            </a:r>
            <a:endParaRPr/>
          </a:p>
          <a:p>
            <a:pPr indent="0" lvl="0" marL="0" marR="0" rtl="0" algn="l">
              <a:spcBef>
                <a:spcPts val="0"/>
              </a:spcBef>
              <a:spcAft>
                <a:spcPts val="0"/>
              </a:spcAft>
              <a:buNone/>
            </a:pPr>
            <a:r>
              <a:rPr lang="tr-TR" sz="1600">
                <a:solidFill>
                  <a:schemeClr val="dk1"/>
                </a:solidFill>
                <a:latin typeface="Teko"/>
                <a:ea typeface="Teko"/>
                <a:cs typeface="Teko"/>
                <a:sym typeface="Teko"/>
              </a:rPr>
              <a:t>*Kanalizasyon ve su kaynakları korunmalıdır.</a:t>
            </a:r>
            <a:endParaRPr/>
          </a:p>
        </p:txBody>
      </p:sp>
      <p:sp>
        <p:nvSpPr>
          <p:cNvPr id="271" name="Google Shape;271;p29"/>
          <p:cNvSpPr/>
          <p:nvPr/>
        </p:nvSpPr>
        <p:spPr>
          <a:xfrm>
            <a:off x="6257665" y="3335666"/>
            <a:ext cx="1178924" cy="422806"/>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bocek-ilaclari.jpg" id="272" name="Google Shape;272;p29"/>
          <p:cNvPicPr preferRelativeResize="0"/>
          <p:nvPr/>
        </p:nvPicPr>
        <p:blipFill rotWithShape="1">
          <a:blip r:embed="rId5">
            <a:alphaModFix/>
          </a:blip>
          <a:srcRect b="0" l="0" r="0" t="0"/>
          <a:stretch/>
        </p:blipFill>
        <p:spPr>
          <a:xfrm>
            <a:off x="7501674" y="954679"/>
            <a:ext cx="2341077" cy="1369609"/>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patolojik-atik-ficisi-30-lt-ucretsiz-kargo__0402069155456597.jpg" id="273" name="Google Shape;273;p29"/>
          <p:cNvPicPr preferRelativeResize="0"/>
          <p:nvPr/>
        </p:nvPicPr>
        <p:blipFill rotWithShape="1">
          <a:blip r:embed="rId6">
            <a:alphaModFix/>
          </a:blip>
          <a:srcRect b="0" l="0" r="0" t="0"/>
          <a:stretch/>
        </p:blipFill>
        <p:spPr>
          <a:xfrm>
            <a:off x="7765787" y="2872024"/>
            <a:ext cx="2060943" cy="1564600"/>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274" name="Google Shape;274;p29"/>
          <p:cNvSpPr txBox="1"/>
          <p:nvPr/>
        </p:nvSpPr>
        <p:spPr>
          <a:xfrm>
            <a:off x="1165251" y="988661"/>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275" name="Google Shape;275;p29" title="azure logo.png"/>
          <p:cNvPicPr preferRelativeResize="0"/>
          <p:nvPr/>
        </p:nvPicPr>
        <p:blipFill>
          <a:blip r:embed="rId7">
            <a:alphaModFix/>
          </a:blip>
          <a:stretch>
            <a:fillRect/>
          </a:stretch>
        </p:blipFill>
        <p:spPr>
          <a:xfrm>
            <a:off x="314350" y="332200"/>
            <a:ext cx="850898" cy="792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0"/>
          <p:cNvSpPr txBox="1"/>
          <p:nvPr/>
        </p:nvSpPr>
        <p:spPr>
          <a:xfrm>
            <a:off x="129935" y="1394928"/>
            <a:ext cx="2678860" cy="2356675"/>
          </a:xfrm>
          <a:prstGeom prst="rect">
            <a:avLst/>
          </a:prstGeom>
          <a:noFill/>
          <a:ln>
            <a:noFill/>
          </a:ln>
        </p:spPr>
        <p:txBody>
          <a:bodyPr anchorCtr="0" anchor="t" bIns="45700" lIns="91425" spcFirstLastPara="1" rIns="91425" wrap="square" tIns="45700">
            <a:normAutofit/>
          </a:bodyPr>
          <a:lstStyle/>
          <a:p>
            <a:pPr indent="-228600" lvl="0" marL="228600" marR="0" rtl="0" algn="ctr">
              <a:lnSpc>
                <a:spcPct val="90000"/>
              </a:lnSpc>
              <a:spcBef>
                <a:spcPts val="0"/>
              </a:spcBef>
              <a:spcAft>
                <a:spcPts val="0"/>
              </a:spcAft>
              <a:buClr>
                <a:schemeClr val="dk1"/>
              </a:buClr>
              <a:buSzPts val="1600"/>
              <a:buFont typeface="Arial"/>
              <a:buNone/>
            </a:pPr>
            <a:r>
              <a:rPr b="1" lang="tr-TR" sz="1600" u="sng">
                <a:solidFill>
                  <a:schemeClr val="dk1"/>
                </a:solidFill>
                <a:latin typeface="Teko"/>
                <a:ea typeface="Teko"/>
                <a:cs typeface="Teko"/>
                <a:sym typeface="Teko"/>
              </a:rPr>
              <a:t>7)RADYOAKTİF MADDELER</a:t>
            </a:r>
            <a:endParaRPr/>
          </a:p>
          <a:p>
            <a:pPr indent="-228600" lvl="0" marL="228600" marR="0" rtl="0" algn="ctr">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Radyoaktif maddeler zararlı ışınlar ortaya çıkartmaktadırlar</a:t>
            </a:r>
            <a:endParaRPr/>
          </a:p>
          <a:p>
            <a:pPr indent="-228600" lvl="0" marL="228600" marR="0" rtl="0" algn="ctr">
              <a:lnSpc>
                <a:spcPct val="90000"/>
              </a:lnSpc>
              <a:spcBef>
                <a:spcPts val="1000"/>
              </a:spcBef>
              <a:spcAft>
                <a:spcPts val="0"/>
              </a:spcAft>
              <a:buClr>
                <a:schemeClr val="dk1"/>
              </a:buClr>
              <a:buSzPts val="1600"/>
              <a:buFont typeface="Arial"/>
              <a:buNone/>
            </a:pPr>
            <a:r>
              <a:rPr lang="tr-TR" sz="1600" u="sng">
                <a:solidFill>
                  <a:schemeClr val="dk1"/>
                </a:solidFill>
                <a:latin typeface="Teko"/>
                <a:ea typeface="Teko"/>
                <a:cs typeface="Teko"/>
                <a:sym typeface="Teko"/>
              </a:rPr>
              <a:t>Doğal uranyum, doğal toryumdan yapılmış maddelerdir.</a:t>
            </a:r>
            <a:endParaRPr/>
          </a:p>
        </p:txBody>
      </p:sp>
      <p:sp>
        <p:nvSpPr>
          <p:cNvPr id="281" name="Google Shape;281;p30"/>
          <p:cNvSpPr/>
          <p:nvPr/>
        </p:nvSpPr>
        <p:spPr>
          <a:xfrm>
            <a:off x="3105694" y="1603167"/>
            <a:ext cx="1620130" cy="292138"/>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00"/>
              </a:solidFill>
              <a:latin typeface="Calibri"/>
              <a:ea typeface="Calibri"/>
              <a:cs typeface="Calibri"/>
              <a:sym typeface="Calibri"/>
            </a:endParaRPr>
          </a:p>
        </p:txBody>
      </p:sp>
      <p:sp>
        <p:nvSpPr>
          <p:cNvPr id="282" name="Google Shape;282;p30"/>
          <p:cNvSpPr txBox="1"/>
          <p:nvPr/>
        </p:nvSpPr>
        <p:spPr>
          <a:xfrm>
            <a:off x="323276" y="3105209"/>
            <a:ext cx="2939612"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400" u="sng">
                <a:solidFill>
                  <a:schemeClr val="dk1"/>
                </a:solidFill>
                <a:latin typeface="Teko"/>
                <a:ea typeface="Teko"/>
                <a:cs typeface="Teko"/>
                <a:sym typeface="Teko"/>
              </a:rPr>
              <a:t>Bu maddeler;</a:t>
            </a:r>
            <a:endParaRPr/>
          </a:p>
          <a:p>
            <a:pPr indent="-285750" lvl="0" marL="285750" marR="0" rtl="0" algn="l">
              <a:spcBef>
                <a:spcPts val="0"/>
              </a:spcBef>
              <a:spcAft>
                <a:spcPts val="0"/>
              </a:spcAft>
              <a:buClr>
                <a:schemeClr val="dk1"/>
              </a:buClr>
              <a:buSzPts val="1400"/>
              <a:buFont typeface="Arial"/>
              <a:buChar char="•"/>
            </a:pPr>
            <a:r>
              <a:rPr b="1" lang="tr-TR" sz="1400">
                <a:solidFill>
                  <a:schemeClr val="dk1"/>
                </a:solidFill>
                <a:latin typeface="Teko"/>
                <a:ea typeface="Teko"/>
                <a:cs typeface="Teko"/>
                <a:sym typeface="Teko"/>
              </a:rPr>
              <a:t>Enerji Bakanlığı </a:t>
            </a:r>
            <a:r>
              <a:rPr lang="tr-TR" sz="1400">
                <a:solidFill>
                  <a:schemeClr val="dk1"/>
                </a:solidFill>
                <a:latin typeface="Teko"/>
                <a:ea typeface="Teko"/>
                <a:cs typeface="Teko"/>
                <a:sym typeface="Teko"/>
              </a:rPr>
              <a:t>izni ile taşınır.</a:t>
            </a:r>
            <a:endParaRPr/>
          </a:p>
          <a:p>
            <a:pPr indent="-285750" lvl="0" marL="285750" marR="0" rtl="0" algn="l">
              <a:spcBef>
                <a:spcPts val="0"/>
              </a:spcBef>
              <a:spcAft>
                <a:spcPts val="0"/>
              </a:spcAft>
              <a:buClr>
                <a:schemeClr val="dk1"/>
              </a:buClr>
              <a:buSzPts val="1400"/>
              <a:buFont typeface="Arial"/>
              <a:buChar char="•"/>
            </a:pPr>
            <a:r>
              <a:rPr b="1" lang="tr-TR" sz="1400">
                <a:solidFill>
                  <a:schemeClr val="dk1"/>
                </a:solidFill>
                <a:latin typeface="Teko"/>
                <a:ea typeface="Teko"/>
                <a:cs typeface="Teko"/>
                <a:sym typeface="Teko"/>
              </a:rPr>
              <a:t>Türkiye Atom Enerjisi Kurumuna </a:t>
            </a:r>
            <a:r>
              <a:rPr lang="tr-TR" sz="1400">
                <a:solidFill>
                  <a:schemeClr val="dk1"/>
                </a:solidFill>
                <a:latin typeface="Teko"/>
                <a:ea typeface="Teko"/>
                <a:cs typeface="Teko"/>
                <a:sym typeface="Teko"/>
              </a:rPr>
              <a:t>bilgi verilmesi gerekir.</a:t>
            </a:r>
            <a:endParaRPr/>
          </a:p>
        </p:txBody>
      </p:sp>
      <p:sp>
        <p:nvSpPr>
          <p:cNvPr id="283" name="Google Shape;283;p30"/>
          <p:cNvSpPr/>
          <p:nvPr/>
        </p:nvSpPr>
        <p:spPr>
          <a:xfrm>
            <a:off x="323276" y="4632076"/>
            <a:ext cx="4572000"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600" u="sng">
                <a:solidFill>
                  <a:schemeClr val="dk1"/>
                </a:solidFill>
                <a:latin typeface="Teko"/>
                <a:ea typeface="Teko"/>
                <a:cs typeface="Teko"/>
                <a:sym typeface="Teko"/>
              </a:rPr>
              <a:t>Acil durumda alınması gereken önlemler</a:t>
            </a:r>
            <a:endParaRPr/>
          </a:p>
          <a:p>
            <a:pPr indent="-285750" lvl="0" marL="285750"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UZAK </a:t>
            </a:r>
            <a:r>
              <a:rPr lang="tr-TR" sz="1600">
                <a:solidFill>
                  <a:schemeClr val="dk1"/>
                </a:solidFill>
                <a:latin typeface="Teko"/>
                <a:ea typeface="Teko"/>
                <a:cs typeface="Teko"/>
                <a:sym typeface="Teko"/>
              </a:rPr>
              <a:t>dur. (Mümkün mertebe)</a:t>
            </a:r>
            <a:endParaRPr/>
          </a:p>
          <a:p>
            <a:pPr indent="-285750" lvl="0" marL="285750"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ZAMAN (</a:t>
            </a:r>
            <a:r>
              <a:rPr lang="tr-TR" sz="1600">
                <a:solidFill>
                  <a:schemeClr val="dk1"/>
                </a:solidFill>
                <a:latin typeface="Teko"/>
                <a:ea typeface="Teko"/>
                <a:cs typeface="Teko"/>
                <a:sym typeface="Teko"/>
              </a:rPr>
              <a:t>Mümkün mertebe hızlı bir şekilde uzaklaş.</a:t>
            </a:r>
            <a:endParaRPr/>
          </a:p>
          <a:p>
            <a:pPr indent="-285750" lvl="0" marL="285750"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KORUMA</a:t>
            </a:r>
            <a:r>
              <a:rPr lang="tr-TR" sz="1600">
                <a:solidFill>
                  <a:schemeClr val="dk1"/>
                </a:solidFill>
                <a:latin typeface="Teko"/>
                <a:ea typeface="Teko"/>
                <a:cs typeface="Teko"/>
                <a:sym typeface="Teko"/>
              </a:rPr>
              <a:t>(mümkün mertebe vücudunu koru)</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İlave tehlikelere karşı dikkatli ol.</a:t>
            </a:r>
            <a:endParaRPr/>
          </a:p>
        </p:txBody>
      </p:sp>
      <p:pic>
        <p:nvPicPr>
          <p:cNvPr id="284" name="Google Shape;284;p30"/>
          <p:cNvPicPr preferRelativeResize="0"/>
          <p:nvPr/>
        </p:nvPicPr>
        <p:blipFill rotWithShape="1">
          <a:blip r:embed="rId3">
            <a:alphaModFix/>
          </a:blip>
          <a:srcRect b="0" l="0" r="0" t="0"/>
          <a:stretch/>
        </p:blipFill>
        <p:spPr>
          <a:xfrm>
            <a:off x="5508241" y="1584960"/>
            <a:ext cx="1074131" cy="1440000"/>
          </a:xfrm>
          <a:prstGeom prst="rect">
            <a:avLst/>
          </a:prstGeom>
          <a:noFill/>
          <a:ln>
            <a:noFill/>
          </a:ln>
        </p:spPr>
      </p:pic>
      <p:pic>
        <p:nvPicPr>
          <p:cNvPr descr="depositphotos_23398812-stock-photo-green-barrel-with-radioactive-materials.jpg" id="285" name="Google Shape;285;p30"/>
          <p:cNvPicPr preferRelativeResize="0"/>
          <p:nvPr/>
        </p:nvPicPr>
        <p:blipFill rotWithShape="1">
          <a:blip r:embed="rId4">
            <a:alphaModFix/>
          </a:blip>
          <a:srcRect b="0" l="0" r="0" t="0"/>
          <a:stretch/>
        </p:blipFill>
        <p:spPr>
          <a:xfrm>
            <a:off x="6967758" y="1073669"/>
            <a:ext cx="1887587" cy="2027087"/>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286" name="Google Shape;286;p30"/>
          <p:cNvSpPr/>
          <p:nvPr/>
        </p:nvSpPr>
        <p:spPr>
          <a:xfrm>
            <a:off x="5072282" y="4190971"/>
            <a:ext cx="3666553" cy="236988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600">
                <a:solidFill>
                  <a:schemeClr val="dk1"/>
                </a:solidFill>
                <a:latin typeface="Teko"/>
                <a:ea typeface="Teko"/>
                <a:cs typeface="Teko"/>
                <a:sym typeface="Teko"/>
              </a:rPr>
              <a:t>TEMEL RİSKLER:</a:t>
            </a:r>
            <a:endParaRPr/>
          </a:p>
          <a:p>
            <a:pPr indent="-285750" lvl="0" marL="285750"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İyonize ışınlar yayarak atom ve moleküllerdeki elektronları  yerinden kopararak ışın hastalıkları oluşturmaktadır.</a:t>
            </a:r>
            <a:endParaRPr/>
          </a:p>
          <a:p>
            <a:pPr indent="-285750" lvl="0" marL="285750"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İnsan duyuları ile tespit edilemez.</a:t>
            </a:r>
            <a:endParaRPr/>
          </a:p>
          <a:p>
            <a:pPr indent="-285750" lvl="0" marL="285750"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Yangın durumunda paketleri ya da konteynerlerin soğutulması gerekir.</a:t>
            </a:r>
            <a:endParaRPr/>
          </a:p>
          <a:p>
            <a:pPr indent="-285750" lvl="0" marL="285750"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Koruma için: Mesafe-Koruyucu bariyer – süre azaltma gerekir.</a:t>
            </a:r>
            <a:endParaRPr/>
          </a:p>
        </p:txBody>
      </p:sp>
      <p:sp>
        <p:nvSpPr>
          <p:cNvPr id="287" name="Google Shape;287;p30"/>
          <p:cNvSpPr txBox="1"/>
          <p:nvPr/>
        </p:nvSpPr>
        <p:spPr>
          <a:xfrm>
            <a:off x="1165251" y="994818"/>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288" name="Google Shape;288;p30" title="azure logo.png"/>
          <p:cNvPicPr preferRelativeResize="0"/>
          <p:nvPr/>
        </p:nvPicPr>
        <p:blipFill>
          <a:blip r:embed="rId5">
            <a:alphaModFix/>
          </a:blip>
          <a:stretch>
            <a:fillRect/>
          </a:stretch>
        </p:blipFill>
        <p:spPr>
          <a:xfrm>
            <a:off x="314350" y="332200"/>
            <a:ext cx="850898" cy="792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1"/>
          <p:cNvSpPr txBox="1"/>
          <p:nvPr/>
        </p:nvSpPr>
        <p:spPr>
          <a:xfrm>
            <a:off x="577583" y="1739131"/>
            <a:ext cx="6097424"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1"/>
              </a:buClr>
              <a:buSzPts val="1600"/>
              <a:buFont typeface="Teko"/>
              <a:buNone/>
            </a:pPr>
            <a:r>
              <a:rPr b="1" lang="tr-TR" sz="1600" u="sng">
                <a:solidFill>
                  <a:schemeClr val="dk1"/>
                </a:solidFill>
                <a:latin typeface="Teko"/>
                <a:ea typeface="Teko"/>
                <a:cs typeface="Teko"/>
                <a:sym typeface="Teko"/>
              </a:rPr>
              <a:t>8)AŞINDIRICI MADDELER</a:t>
            </a:r>
            <a:endParaRPr/>
          </a:p>
        </p:txBody>
      </p:sp>
      <p:sp>
        <p:nvSpPr>
          <p:cNvPr id="294" name="Google Shape;294;p31"/>
          <p:cNvSpPr txBox="1"/>
          <p:nvPr/>
        </p:nvSpPr>
        <p:spPr>
          <a:xfrm>
            <a:off x="522229" y="2362424"/>
            <a:ext cx="2464595"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600">
                <a:solidFill>
                  <a:schemeClr val="dk1"/>
                </a:solidFill>
                <a:latin typeface="Teko"/>
                <a:ea typeface="Teko"/>
                <a:cs typeface="Teko"/>
                <a:sym typeface="Teko"/>
              </a:rPr>
              <a:t>Canlı dokuları yakma, yaralama veya bozma yoluyla dokuya oldukça ciddi zarar veren sıvı veya katı maddelerdir.</a:t>
            </a:r>
            <a:endParaRPr/>
          </a:p>
          <a:p>
            <a:pPr indent="0" lvl="0" marL="0" marR="0" rtl="0" algn="l">
              <a:spcBef>
                <a:spcPts val="0"/>
              </a:spcBef>
              <a:spcAft>
                <a:spcPts val="0"/>
              </a:spcAft>
              <a:buNone/>
            </a:pPr>
            <a:r>
              <a:rPr lang="tr-TR" sz="1600">
                <a:solidFill>
                  <a:schemeClr val="dk1"/>
                </a:solidFill>
                <a:latin typeface="Teko"/>
                <a:ea typeface="Teko"/>
                <a:cs typeface="Teko"/>
                <a:sym typeface="Teko"/>
              </a:rPr>
              <a:t>Ör: Kükürt asidi, Çamaşır suyu</a:t>
            </a:r>
            <a:endParaRPr/>
          </a:p>
        </p:txBody>
      </p:sp>
      <p:pic>
        <p:nvPicPr>
          <p:cNvPr descr="C:\Users\FATMA KIRKKESELİ\Desktop\kimyasal-yaniklarda-ilk-yardim-big.jpg" id="295" name="Google Shape;295;p31"/>
          <p:cNvPicPr preferRelativeResize="0"/>
          <p:nvPr/>
        </p:nvPicPr>
        <p:blipFill rotWithShape="1">
          <a:blip r:embed="rId3">
            <a:alphaModFix/>
          </a:blip>
          <a:srcRect b="0" l="0" r="0" t="0"/>
          <a:stretch/>
        </p:blipFill>
        <p:spPr>
          <a:xfrm>
            <a:off x="496250" y="4568977"/>
            <a:ext cx="2697917" cy="1640794"/>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296" name="Google Shape;296;p31"/>
          <p:cNvSpPr/>
          <p:nvPr/>
        </p:nvSpPr>
        <p:spPr>
          <a:xfrm>
            <a:off x="3539888" y="1739131"/>
            <a:ext cx="2174966" cy="339634"/>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7" name="Google Shape;297;p31"/>
          <p:cNvSpPr/>
          <p:nvPr/>
        </p:nvSpPr>
        <p:spPr>
          <a:xfrm>
            <a:off x="3539888" y="2777383"/>
            <a:ext cx="3014736"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600" u="sng">
                <a:solidFill>
                  <a:schemeClr val="dk1"/>
                </a:solidFill>
                <a:latin typeface="Teko"/>
                <a:ea typeface="Teko"/>
                <a:cs typeface="Teko"/>
                <a:sym typeface="Teko"/>
              </a:rPr>
              <a:t>Acil durumda alınması gereken önlemler</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Teneffüs edilmemesi, yutulmaması,</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Deri temasından kaçınılmalıdır.</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Buhar, su püskürtmesi ile çözülmelidir.</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Kanalizasyona girmesi önlenmelidir.</a:t>
            </a:r>
            <a:endParaRPr/>
          </a:p>
        </p:txBody>
      </p:sp>
      <p:pic>
        <p:nvPicPr>
          <p:cNvPr id="298" name="Google Shape;298;p31"/>
          <p:cNvPicPr preferRelativeResize="0"/>
          <p:nvPr/>
        </p:nvPicPr>
        <p:blipFill rotWithShape="1">
          <a:blip r:embed="rId4">
            <a:alphaModFix/>
          </a:blip>
          <a:srcRect b="0" l="0" r="0" t="0"/>
          <a:stretch/>
        </p:blipFill>
        <p:spPr>
          <a:xfrm>
            <a:off x="6435004" y="1136315"/>
            <a:ext cx="1226245" cy="1226109"/>
          </a:xfrm>
          <a:prstGeom prst="rect">
            <a:avLst/>
          </a:prstGeom>
          <a:noFill/>
          <a:ln>
            <a:noFill/>
          </a:ln>
        </p:spPr>
      </p:pic>
      <p:sp>
        <p:nvSpPr>
          <p:cNvPr id="299" name="Google Shape;299;p31"/>
          <p:cNvSpPr/>
          <p:nvPr/>
        </p:nvSpPr>
        <p:spPr>
          <a:xfrm>
            <a:off x="6554623" y="2777383"/>
            <a:ext cx="3437101" cy="184665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600">
                <a:solidFill>
                  <a:schemeClr val="dk1"/>
                </a:solidFill>
                <a:latin typeface="Teko"/>
                <a:ea typeface="Teko"/>
                <a:cs typeface="Teko"/>
                <a:sym typeface="Teko"/>
              </a:rPr>
              <a:t>TEMEL TEHLİKE VE RİSKLER:</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Hasarın gerçekleşmesi için temas gereklidir.</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Metallerle reaksiyona girerek yanıcı ve/veya patlayıcı gazlar meydana gelir.</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Temasla gözlere, solunum yoluyla solunum sistemine zarar verir.</a:t>
            </a:r>
            <a:endParaRPr/>
          </a:p>
          <a:p>
            <a:pPr indent="0" lvl="0" marL="0" marR="0" rtl="0" algn="l">
              <a:spcBef>
                <a:spcPts val="0"/>
              </a:spcBef>
              <a:spcAft>
                <a:spcPts val="0"/>
              </a:spcAft>
              <a:buNone/>
            </a:pPr>
            <a:r>
              <a:t/>
            </a:r>
            <a:endParaRPr b="1" sz="1800">
              <a:solidFill>
                <a:srgbClr val="FF0000"/>
              </a:solidFill>
              <a:latin typeface="Calibri"/>
              <a:ea typeface="Calibri"/>
              <a:cs typeface="Calibri"/>
              <a:sym typeface="Calibri"/>
            </a:endParaRPr>
          </a:p>
        </p:txBody>
      </p:sp>
      <p:pic>
        <p:nvPicPr>
          <p:cNvPr descr="C:\Users\FATMA KIRKKESELİ\Desktop\indir (3).jpg" id="300" name="Google Shape;300;p31"/>
          <p:cNvPicPr preferRelativeResize="0"/>
          <p:nvPr/>
        </p:nvPicPr>
        <p:blipFill rotWithShape="1">
          <a:blip r:embed="rId5">
            <a:alphaModFix/>
          </a:blip>
          <a:srcRect b="0" l="0" r="0" t="0"/>
          <a:stretch/>
        </p:blipFill>
        <p:spPr>
          <a:xfrm>
            <a:off x="6650425" y="4750614"/>
            <a:ext cx="2347410" cy="1514913"/>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9557443477554.jpg" id="301" name="Google Shape;301;p31"/>
          <p:cNvPicPr preferRelativeResize="0"/>
          <p:nvPr/>
        </p:nvPicPr>
        <p:blipFill rotWithShape="1">
          <a:blip r:embed="rId6">
            <a:alphaModFix/>
          </a:blip>
          <a:srcRect b="0" l="0" r="0" t="0"/>
          <a:stretch/>
        </p:blipFill>
        <p:spPr>
          <a:xfrm>
            <a:off x="3867182" y="4568977"/>
            <a:ext cx="2228818" cy="1640794"/>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302" name="Google Shape;302;p31"/>
          <p:cNvSpPr txBox="1"/>
          <p:nvPr/>
        </p:nvSpPr>
        <p:spPr>
          <a:xfrm>
            <a:off x="871417" y="1136036"/>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303" name="Google Shape;303;p31" title="azure logo.png"/>
          <p:cNvPicPr preferRelativeResize="0"/>
          <p:nvPr/>
        </p:nvPicPr>
        <p:blipFill>
          <a:blip r:embed="rId7">
            <a:alphaModFix/>
          </a:blip>
          <a:stretch>
            <a:fillRect/>
          </a:stretch>
        </p:blipFill>
        <p:spPr>
          <a:xfrm>
            <a:off x="314350" y="332200"/>
            <a:ext cx="850898" cy="792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nvSpPr>
        <p:spPr>
          <a:xfrm>
            <a:off x="1165251" y="2075832"/>
            <a:ext cx="6097424" cy="861774"/>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1600"/>
              <a:buFont typeface="Arial"/>
              <a:buChar char="•"/>
            </a:pPr>
            <a:r>
              <a:rPr b="1" i="0" lang="tr-TR" sz="1600" u="none" cap="none" strike="noStrike">
                <a:solidFill>
                  <a:schemeClr val="dk1"/>
                </a:solidFill>
                <a:latin typeface="Teko"/>
                <a:ea typeface="Teko"/>
                <a:cs typeface="Teko"/>
                <a:sym typeface="Teko"/>
              </a:rPr>
              <a:t>GENEL BİLİNÇLENDİRME (FARKINDALIK)  </a:t>
            </a:r>
            <a:endParaRPr/>
          </a:p>
          <a:p>
            <a:pPr indent="-342900" lvl="0" marL="342900" marR="0" rtl="0" algn="l">
              <a:spcBef>
                <a:spcPts val="0"/>
              </a:spcBef>
              <a:spcAft>
                <a:spcPts val="0"/>
              </a:spcAft>
              <a:buClr>
                <a:schemeClr val="dk1"/>
              </a:buClr>
              <a:buSzPts val="1600"/>
              <a:buFont typeface="Arial"/>
              <a:buChar char="•"/>
            </a:pPr>
            <a:r>
              <a:rPr b="1" i="0" lang="tr-TR" sz="1600" u="none" cap="none" strike="noStrike">
                <a:solidFill>
                  <a:schemeClr val="dk1"/>
                </a:solidFill>
                <a:latin typeface="Teko"/>
                <a:ea typeface="Teko"/>
                <a:cs typeface="Teko"/>
                <a:sym typeface="Teko"/>
              </a:rPr>
              <a:t>GÖREVE ÖZGÜ</a:t>
            </a:r>
            <a:endParaRPr/>
          </a:p>
          <a:p>
            <a:pPr indent="-342900" lvl="0" marL="342900" marR="0" rtl="0" algn="l">
              <a:spcBef>
                <a:spcPts val="0"/>
              </a:spcBef>
              <a:spcAft>
                <a:spcPts val="0"/>
              </a:spcAft>
              <a:buClr>
                <a:schemeClr val="dk1"/>
              </a:buClr>
              <a:buSzPts val="1600"/>
              <a:buFont typeface="Arial"/>
              <a:buChar char="•"/>
            </a:pPr>
            <a:r>
              <a:rPr b="1" i="0" lang="tr-TR" sz="1600" u="none" cap="none" strike="noStrike">
                <a:solidFill>
                  <a:schemeClr val="dk1"/>
                </a:solidFill>
                <a:latin typeface="Teko"/>
                <a:ea typeface="Teko"/>
                <a:cs typeface="Teko"/>
                <a:sym typeface="Teko"/>
              </a:rPr>
              <a:t>EMNİYET EĞİTİMİ</a:t>
            </a:r>
            <a:endParaRPr b="0" i="0" sz="2000" u="none" cap="none" strike="noStrike">
              <a:solidFill>
                <a:schemeClr val="dk1"/>
              </a:solidFill>
              <a:latin typeface="Teko"/>
              <a:ea typeface="Teko"/>
              <a:cs typeface="Teko"/>
              <a:sym typeface="Teko"/>
            </a:endParaRPr>
          </a:p>
        </p:txBody>
      </p:sp>
      <p:sp>
        <p:nvSpPr>
          <p:cNvPr id="93" name="Google Shape;93;p14"/>
          <p:cNvSpPr txBox="1"/>
          <p:nvPr/>
        </p:nvSpPr>
        <p:spPr>
          <a:xfrm>
            <a:off x="1003927" y="1124694"/>
            <a:ext cx="7113338"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tr-TR" sz="2000" u="none" cap="none" strike="noStrike">
                <a:solidFill>
                  <a:schemeClr val="dk1"/>
                </a:solidFill>
                <a:latin typeface="Teko"/>
                <a:ea typeface="Teko"/>
                <a:cs typeface="Teko"/>
                <a:sym typeface="Teko"/>
              </a:rPr>
              <a:t>FABRİKA TEHLİKELİ MADDE İLE İLGİLİ </a:t>
            </a:r>
            <a:endParaRPr sz="2000">
              <a:solidFill>
                <a:schemeClr val="dk1"/>
              </a:solidFill>
              <a:latin typeface="Calibri"/>
              <a:ea typeface="Calibri"/>
              <a:cs typeface="Calibri"/>
              <a:sym typeface="Calibri"/>
            </a:endParaRPr>
          </a:p>
        </p:txBody>
      </p:sp>
      <p:pic>
        <p:nvPicPr>
          <p:cNvPr descr="C:\Users\FATMA KIRKKESELİ\Desktop\dgr_img_edited-1-for-web-696x461.jpg" id="94" name="Google Shape;94;p14"/>
          <p:cNvPicPr preferRelativeResize="0"/>
          <p:nvPr/>
        </p:nvPicPr>
        <p:blipFill rotWithShape="1">
          <a:blip r:embed="rId3">
            <a:alphaModFix/>
          </a:blip>
          <a:srcRect b="0" l="0" r="0" t="0"/>
          <a:stretch/>
        </p:blipFill>
        <p:spPr>
          <a:xfrm>
            <a:off x="9590857" y="5245717"/>
            <a:ext cx="2403919" cy="1406128"/>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95" name="Google Shape;95;p14"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2"/>
          <p:cNvSpPr txBox="1"/>
          <p:nvPr/>
        </p:nvSpPr>
        <p:spPr>
          <a:xfrm>
            <a:off x="848162" y="1806345"/>
            <a:ext cx="3343880" cy="2529555"/>
          </a:xfrm>
          <a:prstGeom prst="rect">
            <a:avLst/>
          </a:prstGeom>
          <a:noFill/>
          <a:ln>
            <a:noFill/>
          </a:ln>
        </p:spPr>
        <p:txBody>
          <a:bodyPr anchorCtr="0" anchor="t" bIns="45700" lIns="91425" spcFirstLastPara="1" rIns="91425" wrap="square" tIns="45700">
            <a:normAutofit/>
          </a:bodyPr>
          <a:lstStyle/>
          <a:p>
            <a:pPr indent="-228600" lvl="0" marL="228600" marR="0" rtl="0" algn="ctr">
              <a:lnSpc>
                <a:spcPct val="90000"/>
              </a:lnSpc>
              <a:spcBef>
                <a:spcPts val="0"/>
              </a:spcBef>
              <a:spcAft>
                <a:spcPts val="0"/>
              </a:spcAft>
              <a:buClr>
                <a:schemeClr val="dk1"/>
              </a:buClr>
              <a:buSzPts val="1600"/>
              <a:buFont typeface="Arial"/>
              <a:buNone/>
            </a:pPr>
            <a:r>
              <a:rPr b="1" lang="tr-TR" sz="1600" u="sng">
                <a:solidFill>
                  <a:schemeClr val="dk1"/>
                </a:solidFill>
                <a:latin typeface="Teko"/>
                <a:ea typeface="Teko"/>
                <a:cs typeface="Teko"/>
                <a:sym typeface="Teko"/>
              </a:rPr>
              <a:t>9)MUHTELİF TEHLİKELİ MADDE VE NESNELER</a:t>
            </a:r>
            <a:endParaRPr/>
          </a:p>
          <a:p>
            <a:pPr indent="-228600" lvl="0" marL="228600" marR="0" rtl="0" algn="ctr">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Toplama bir sınıftır. Bu yüzden birden çok tehlikeyi barındırmaktadır.</a:t>
            </a:r>
            <a:endParaRPr/>
          </a:p>
          <a:p>
            <a:pPr indent="-228600" lvl="0" marL="228600" marR="0" rtl="0" algn="ctr">
              <a:lnSpc>
                <a:spcPct val="90000"/>
              </a:lnSpc>
              <a:spcBef>
                <a:spcPts val="1000"/>
              </a:spcBef>
              <a:spcAft>
                <a:spcPts val="0"/>
              </a:spcAft>
              <a:buClr>
                <a:schemeClr val="dk1"/>
              </a:buClr>
              <a:buSzPts val="1600"/>
              <a:buFont typeface="Arial"/>
              <a:buNone/>
            </a:pPr>
            <a:r>
              <a:rPr lang="tr-TR" sz="1600" u="sng">
                <a:solidFill>
                  <a:schemeClr val="dk1"/>
                </a:solidFill>
                <a:latin typeface="Teko"/>
                <a:ea typeface="Teko"/>
                <a:cs typeface="Teko"/>
                <a:sym typeface="Teko"/>
              </a:rPr>
              <a:t>ÖR:LEV.CLAX 100 OB 2AL Profesyonel çamaşır yıkma ürünü)</a:t>
            </a:r>
            <a:endParaRPr/>
          </a:p>
        </p:txBody>
      </p:sp>
      <p:pic>
        <p:nvPicPr>
          <p:cNvPr descr="fft99_mf6694943.Jpeg" id="309" name="Google Shape;309;p32"/>
          <p:cNvPicPr preferRelativeResize="0"/>
          <p:nvPr/>
        </p:nvPicPr>
        <p:blipFill rotWithShape="1">
          <a:blip r:embed="rId3">
            <a:alphaModFix/>
          </a:blip>
          <a:srcRect b="0" l="0" r="0" t="0"/>
          <a:stretch/>
        </p:blipFill>
        <p:spPr>
          <a:xfrm>
            <a:off x="687971" y="4494767"/>
            <a:ext cx="2136961" cy="2035201"/>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Resim3(11).jpg" id="310" name="Google Shape;310;p32"/>
          <p:cNvPicPr preferRelativeResize="0"/>
          <p:nvPr/>
        </p:nvPicPr>
        <p:blipFill rotWithShape="1">
          <a:blip r:embed="rId4">
            <a:alphaModFix/>
          </a:blip>
          <a:srcRect b="0" l="0" r="0" t="0"/>
          <a:stretch/>
        </p:blipFill>
        <p:spPr>
          <a:xfrm>
            <a:off x="3695547" y="4604290"/>
            <a:ext cx="1397265" cy="1999461"/>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311" name="Google Shape;311;p32"/>
          <p:cNvPicPr preferRelativeResize="0"/>
          <p:nvPr/>
        </p:nvPicPr>
        <p:blipFill rotWithShape="1">
          <a:blip r:embed="rId5">
            <a:alphaModFix/>
          </a:blip>
          <a:srcRect b="0" l="0" r="0" t="0"/>
          <a:stretch/>
        </p:blipFill>
        <p:spPr>
          <a:xfrm>
            <a:off x="6825472" y="1414709"/>
            <a:ext cx="1649962" cy="1290659"/>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312" name="Google Shape;312;p32"/>
          <p:cNvSpPr/>
          <p:nvPr/>
        </p:nvSpPr>
        <p:spPr>
          <a:xfrm>
            <a:off x="4624675" y="1803571"/>
            <a:ext cx="1863160" cy="369332"/>
          </a:xfrm>
          <a:prstGeom prst="rightArrow">
            <a:avLst>
              <a:gd fmla="val 50000"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00"/>
              </a:solidFill>
              <a:latin typeface="Calibri"/>
              <a:ea typeface="Calibri"/>
              <a:cs typeface="Calibri"/>
              <a:sym typeface="Calibri"/>
            </a:endParaRPr>
          </a:p>
        </p:txBody>
      </p:sp>
      <p:pic>
        <p:nvPicPr>
          <p:cNvPr descr="zift-lekesi.jpg" id="313" name="Google Shape;313;p32"/>
          <p:cNvPicPr preferRelativeResize="0"/>
          <p:nvPr/>
        </p:nvPicPr>
        <p:blipFill rotWithShape="1">
          <a:blip r:embed="rId6">
            <a:alphaModFix/>
          </a:blip>
          <a:srcRect b="0" l="0" r="0" t="0"/>
          <a:stretch/>
        </p:blipFill>
        <p:spPr>
          <a:xfrm>
            <a:off x="5612140" y="4642152"/>
            <a:ext cx="2177988" cy="1902253"/>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314" name="Google Shape;314;p32"/>
          <p:cNvSpPr/>
          <p:nvPr/>
        </p:nvSpPr>
        <p:spPr>
          <a:xfrm>
            <a:off x="6315566" y="2867532"/>
            <a:ext cx="4355976"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600" u="sng">
                <a:solidFill>
                  <a:schemeClr val="dk1"/>
                </a:solidFill>
                <a:latin typeface="Teko"/>
                <a:ea typeface="Teko"/>
                <a:cs typeface="Teko"/>
                <a:sym typeface="Teko"/>
              </a:rPr>
              <a:t>Acil durumda alınması gereken önlemler</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Asbest: Tozların teneffüs edilmemesi</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Isıtılmış maddelerde deri temasından kaçınılmalıdır.(yanma tehlikesi)</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Su kaynakların ve kanalizasyonların korunması.</a:t>
            </a:r>
            <a:endParaRPr/>
          </a:p>
        </p:txBody>
      </p:sp>
      <p:sp>
        <p:nvSpPr>
          <p:cNvPr id="315" name="Google Shape;315;p32"/>
          <p:cNvSpPr txBox="1"/>
          <p:nvPr/>
        </p:nvSpPr>
        <p:spPr>
          <a:xfrm>
            <a:off x="871417" y="1014599"/>
            <a:ext cx="390703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MADDELERİN SINIFLANDIRILMASI</a:t>
            </a:r>
            <a:endParaRPr sz="2000">
              <a:solidFill>
                <a:schemeClr val="dk1"/>
              </a:solidFill>
              <a:latin typeface="Teko"/>
              <a:ea typeface="Teko"/>
              <a:cs typeface="Teko"/>
              <a:sym typeface="Teko"/>
            </a:endParaRPr>
          </a:p>
        </p:txBody>
      </p:sp>
      <p:pic>
        <p:nvPicPr>
          <p:cNvPr id="316" name="Google Shape;316;p32" title="azure logo.png"/>
          <p:cNvPicPr preferRelativeResize="0"/>
          <p:nvPr/>
        </p:nvPicPr>
        <p:blipFill>
          <a:blip r:embed="rId7">
            <a:alphaModFix/>
          </a:blip>
          <a:stretch>
            <a:fillRect/>
          </a:stretch>
        </p:blipFill>
        <p:spPr>
          <a:xfrm>
            <a:off x="314350" y="332200"/>
            <a:ext cx="850898" cy="792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3"/>
          <p:cNvSpPr txBox="1"/>
          <p:nvPr/>
        </p:nvSpPr>
        <p:spPr>
          <a:xfrm>
            <a:off x="1137771" y="1148044"/>
            <a:ext cx="291179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800">
                <a:solidFill>
                  <a:schemeClr val="dk1"/>
                </a:solidFill>
                <a:latin typeface="Teko"/>
                <a:ea typeface="Teko"/>
                <a:cs typeface="Teko"/>
                <a:sym typeface="Teko"/>
              </a:rPr>
              <a:t>TEHLİKELİ MADDELERİN TAŞINMASI</a:t>
            </a:r>
            <a:endParaRPr sz="1800">
              <a:solidFill>
                <a:schemeClr val="dk1"/>
              </a:solidFill>
              <a:latin typeface="Teko"/>
              <a:ea typeface="Teko"/>
              <a:cs typeface="Teko"/>
              <a:sym typeface="Teko"/>
            </a:endParaRPr>
          </a:p>
        </p:txBody>
      </p:sp>
      <p:sp>
        <p:nvSpPr>
          <p:cNvPr id="322" name="Google Shape;322;p33"/>
          <p:cNvSpPr txBox="1"/>
          <p:nvPr/>
        </p:nvSpPr>
        <p:spPr>
          <a:xfrm>
            <a:off x="871417" y="1892011"/>
            <a:ext cx="6097424" cy="369332"/>
          </a:xfrm>
          <a:prstGeom prst="rect">
            <a:avLst/>
          </a:prstGeom>
          <a:noFill/>
          <a:ln>
            <a:noFill/>
          </a:ln>
        </p:spPr>
        <p:txBody>
          <a:bodyPr anchorCtr="0" anchor="t" bIns="45700" lIns="91425" spcFirstLastPara="1" rIns="91425" wrap="square" tIns="45700">
            <a:spAutoFit/>
          </a:bodyPr>
          <a:lstStyle/>
          <a:p>
            <a:pPr indent="-285750" lvl="0" marL="395478" marR="0" rtl="0" algn="l">
              <a:spcBef>
                <a:spcPts val="0"/>
              </a:spcBef>
              <a:spcAft>
                <a:spcPts val="0"/>
              </a:spcAft>
              <a:buClr>
                <a:schemeClr val="dk1"/>
              </a:buClr>
              <a:buSzPts val="1800"/>
              <a:buFont typeface="Arial"/>
              <a:buChar char="•"/>
            </a:pPr>
            <a:r>
              <a:rPr b="1" lang="tr-TR" sz="1800">
                <a:solidFill>
                  <a:schemeClr val="dk1"/>
                </a:solidFill>
                <a:latin typeface="Teko"/>
                <a:ea typeface="Teko"/>
                <a:cs typeface="Teko"/>
                <a:sym typeface="Teko"/>
              </a:rPr>
              <a:t>DÖKME TAŞIMA</a:t>
            </a:r>
            <a:endParaRPr/>
          </a:p>
        </p:txBody>
      </p:sp>
      <p:sp>
        <p:nvSpPr>
          <p:cNvPr id="323" name="Google Shape;323;p33"/>
          <p:cNvSpPr txBox="1"/>
          <p:nvPr/>
        </p:nvSpPr>
        <p:spPr>
          <a:xfrm>
            <a:off x="871417" y="5484296"/>
            <a:ext cx="6097424" cy="307777"/>
          </a:xfrm>
          <a:prstGeom prst="rect">
            <a:avLst/>
          </a:prstGeom>
          <a:noFill/>
          <a:ln>
            <a:noFill/>
          </a:ln>
        </p:spPr>
        <p:txBody>
          <a:bodyPr anchorCtr="0" anchor="t" bIns="45700" lIns="91425" spcFirstLastPara="1" rIns="91425" wrap="square" tIns="45700">
            <a:spAutoFit/>
          </a:bodyPr>
          <a:lstStyle/>
          <a:p>
            <a:pPr indent="-285750" lvl="0" marL="395478" marR="0" rtl="0" algn="l">
              <a:spcBef>
                <a:spcPts val="0"/>
              </a:spcBef>
              <a:spcAft>
                <a:spcPts val="0"/>
              </a:spcAft>
              <a:buClr>
                <a:schemeClr val="dk1"/>
              </a:buClr>
              <a:buSzPts val="1400"/>
              <a:buFont typeface="Arial"/>
              <a:buChar char="•"/>
            </a:pPr>
            <a:r>
              <a:rPr b="1" lang="tr-TR" sz="1400">
                <a:solidFill>
                  <a:schemeClr val="dk1"/>
                </a:solidFill>
                <a:latin typeface="Teko"/>
                <a:ea typeface="Teko"/>
                <a:cs typeface="Teko"/>
                <a:sym typeface="Teko"/>
              </a:rPr>
              <a:t>TANK/TANKER TAŞIMASI</a:t>
            </a:r>
            <a:endParaRPr/>
          </a:p>
        </p:txBody>
      </p:sp>
      <p:sp>
        <p:nvSpPr>
          <p:cNvPr id="324" name="Google Shape;324;p33"/>
          <p:cNvSpPr txBox="1"/>
          <p:nvPr/>
        </p:nvSpPr>
        <p:spPr>
          <a:xfrm>
            <a:off x="871417" y="3550022"/>
            <a:ext cx="6097424" cy="338554"/>
          </a:xfrm>
          <a:prstGeom prst="rect">
            <a:avLst/>
          </a:prstGeom>
          <a:noFill/>
          <a:ln>
            <a:noFill/>
          </a:ln>
        </p:spPr>
        <p:txBody>
          <a:bodyPr anchorCtr="0" anchor="t" bIns="45700" lIns="91425" spcFirstLastPara="1" rIns="91425" wrap="square" tIns="45700">
            <a:spAutoFit/>
          </a:bodyPr>
          <a:lstStyle/>
          <a:p>
            <a:pPr indent="-285750" lvl="0" marL="395478" marR="0" rtl="0" algn="l">
              <a:spcBef>
                <a:spcPts val="0"/>
              </a:spcBef>
              <a:spcAft>
                <a:spcPts val="0"/>
              </a:spcAft>
              <a:buClr>
                <a:schemeClr val="dk1"/>
              </a:buClr>
              <a:buSzPts val="1600"/>
              <a:buFont typeface="Arial"/>
              <a:buChar char="•"/>
            </a:pPr>
            <a:r>
              <a:rPr b="1" lang="tr-TR" sz="1600">
                <a:solidFill>
                  <a:schemeClr val="dk1"/>
                </a:solidFill>
                <a:latin typeface="Teko"/>
                <a:ea typeface="Teko"/>
                <a:cs typeface="Teko"/>
                <a:sym typeface="Teko"/>
              </a:rPr>
              <a:t>AMBALAJLI TAŞIMA</a:t>
            </a:r>
            <a:endParaRPr/>
          </a:p>
        </p:txBody>
      </p:sp>
      <p:sp>
        <p:nvSpPr>
          <p:cNvPr id="325" name="Google Shape;325;p33"/>
          <p:cNvSpPr/>
          <p:nvPr/>
        </p:nvSpPr>
        <p:spPr>
          <a:xfrm>
            <a:off x="3362204" y="1918015"/>
            <a:ext cx="1376251" cy="369332"/>
          </a:xfrm>
          <a:prstGeom prst="rightArrow">
            <a:avLst>
              <a:gd fmla="val 28378"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6" name="Google Shape;326;p33"/>
          <p:cNvSpPr/>
          <p:nvPr/>
        </p:nvSpPr>
        <p:spPr>
          <a:xfrm>
            <a:off x="3362204" y="5523715"/>
            <a:ext cx="1457624" cy="379997"/>
          </a:xfrm>
          <a:prstGeom prst="rightArrow">
            <a:avLst>
              <a:gd fmla="val 28378"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7" name="Google Shape;327;p33"/>
          <p:cNvSpPr/>
          <p:nvPr/>
        </p:nvSpPr>
        <p:spPr>
          <a:xfrm flipH="1" rot="10800000">
            <a:off x="3362204" y="3524063"/>
            <a:ext cx="1457624" cy="369332"/>
          </a:xfrm>
          <a:prstGeom prst="rightArrow">
            <a:avLst>
              <a:gd fmla="val 28378"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C:\Users\FATMA KIRKKESELİ\Desktop\dkmeyukgm.jpg" id="328" name="Google Shape;328;p33"/>
          <p:cNvPicPr preferRelativeResize="0"/>
          <p:nvPr/>
        </p:nvPicPr>
        <p:blipFill rotWithShape="1">
          <a:blip r:embed="rId3">
            <a:alphaModFix/>
          </a:blip>
          <a:srcRect b="0" l="0" r="0" t="0"/>
          <a:stretch/>
        </p:blipFill>
        <p:spPr>
          <a:xfrm>
            <a:off x="5662082" y="1337706"/>
            <a:ext cx="1750780" cy="1421443"/>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indir.jpg" id="329" name="Google Shape;329;p33"/>
          <p:cNvPicPr preferRelativeResize="0"/>
          <p:nvPr/>
        </p:nvPicPr>
        <p:blipFill rotWithShape="1">
          <a:blip r:embed="rId4">
            <a:alphaModFix/>
          </a:blip>
          <a:srcRect b="0" l="0" r="0" t="0"/>
          <a:stretch/>
        </p:blipFill>
        <p:spPr>
          <a:xfrm>
            <a:off x="8142438" y="1274006"/>
            <a:ext cx="2009315" cy="1567806"/>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En-Dayanikli-Celik-Tankerler-Ahmet-Dogan-Tankerde-31260 (1).jpg" id="330" name="Google Shape;330;p33"/>
          <p:cNvPicPr preferRelativeResize="0"/>
          <p:nvPr/>
        </p:nvPicPr>
        <p:blipFill rotWithShape="1">
          <a:blip r:embed="rId5">
            <a:alphaModFix/>
          </a:blip>
          <a:srcRect b="0" l="0" r="0" t="0"/>
          <a:stretch/>
        </p:blipFill>
        <p:spPr>
          <a:xfrm>
            <a:off x="5529130" y="3174974"/>
            <a:ext cx="2161642" cy="1427204"/>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indir (2).jpg" id="331" name="Google Shape;331;p33"/>
          <p:cNvPicPr preferRelativeResize="0"/>
          <p:nvPr/>
        </p:nvPicPr>
        <p:blipFill rotWithShape="1">
          <a:blip r:embed="rId6">
            <a:alphaModFix/>
          </a:blip>
          <a:srcRect b="0" l="0" r="0" t="0"/>
          <a:stretch/>
        </p:blipFill>
        <p:spPr>
          <a:xfrm>
            <a:off x="5529129" y="4992281"/>
            <a:ext cx="2081906" cy="1374559"/>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indir (1).jpg" id="332" name="Google Shape;332;p33"/>
          <p:cNvPicPr preferRelativeResize="0"/>
          <p:nvPr/>
        </p:nvPicPr>
        <p:blipFill rotWithShape="1">
          <a:blip r:embed="rId7">
            <a:alphaModFix/>
          </a:blip>
          <a:srcRect b="0" l="0" r="0" t="0"/>
          <a:stretch/>
        </p:blipFill>
        <p:spPr>
          <a:xfrm>
            <a:off x="8142438" y="4992280"/>
            <a:ext cx="1463232" cy="1374559"/>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333" name="Google Shape;333;p33" title="azure logo.png"/>
          <p:cNvPicPr preferRelativeResize="0"/>
          <p:nvPr/>
        </p:nvPicPr>
        <p:blipFill>
          <a:blip r:embed="rId8">
            <a:alphaModFix/>
          </a:blip>
          <a:stretch>
            <a:fillRect/>
          </a:stretch>
        </p:blipFill>
        <p:spPr>
          <a:xfrm>
            <a:off x="314350" y="332200"/>
            <a:ext cx="850898" cy="792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4"/>
          <p:cNvSpPr txBox="1"/>
          <p:nvPr/>
        </p:nvSpPr>
        <p:spPr>
          <a:xfrm>
            <a:off x="1165251" y="1076591"/>
            <a:ext cx="1773769"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AMBALAJ TÜRLERİ </a:t>
            </a:r>
            <a:endParaRPr sz="2000">
              <a:solidFill>
                <a:schemeClr val="dk1"/>
              </a:solidFill>
              <a:latin typeface="Teko"/>
              <a:ea typeface="Teko"/>
              <a:cs typeface="Teko"/>
              <a:sym typeface="Teko"/>
            </a:endParaRPr>
          </a:p>
        </p:txBody>
      </p:sp>
      <p:pic>
        <p:nvPicPr>
          <p:cNvPr descr="depositphotos_31452269-stock-illustration-barrels-with-dangerous-substances.jpg" id="339" name="Google Shape;339;p34"/>
          <p:cNvPicPr preferRelativeResize="0"/>
          <p:nvPr/>
        </p:nvPicPr>
        <p:blipFill rotWithShape="1">
          <a:blip r:embed="rId3">
            <a:alphaModFix/>
          </a:blip>
          <a:srcRect b="0" l="0" r="0" t="0"/>
          <a:stretch/>
        </p:blipFill>
        <p:spPr>
          <a:xfrm>
            <a:off x="1220856" y="2190985"/>
            <a:ext cx="3720326" cy="3604354"/>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340" name="Google Shape;340;p34"/>
          <p:cNvSpPr/>
          <p:nvPr/>
        </p:nvSpPr>
        <p:spPr>
          <a:xfrm>
            <a:off x="6096000" y="2927809"/>
            <a:ext cx="2019770" cy="1540266"/>
          </a:xfrm>
          <a:prstGeom prst="wedgeEllipseCallout">
            <a:avLst>
              <a:gd fmla="val -20833" name="adj1"/>
              <a:gd fmla="val 62500" name="adj2"/>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3600">
                <a:solidFill>
                  <a:srgbClr val="FFC000"/>
                </a:solidFill>
                <a:latin typeface="Calibri"/>
                <a:ea typeface="Calibri"/>
                <a:cs typeface="Calibri"/>
                <a:sym typeface="Calibri"/>
              </a:rPr>
              <a:t>VARİL</a:t>
            </a:r>
            <a:endParaRPr/>
          </a:p>
        </p:txBody>
      </p:sp>
      <p:pic>
        <p:nvPicPr>
          <p:cNvPr id="341" name="Google Shape;341;p34"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5"/>
          <p:cNvSpPr txBox="1"/>
          <p:nvPr/>
        </p:nvSpPr>
        <p:spPr>
          <a:xfrm>
            <a:off x="1165251" y="1133940"/>
            <a:ext cx="1793638"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AMBALAJ TÜRLERİ </a:t>
            </a:r>
            <a:endParaRPr sz="2000">
              <a:solidFill>
                <a:schemeClr val="dk1"/>
              </a:solidFill>
              <a:latin typeface="Teko"/>
              <a:ea typeface="Teko"/>
              <a:cs typeface="Teko"/>
              <a:sym typeface="Teko"/>
            </a:endParaRPr>
          </a:p>
        </p:txBody>
      </p:sp>
      <p:sp>
        <p:nvSpPr>
          <p:cNvPr id="347" name="Google Shape;347;p35"/>
          <p:cNvSpPr/>
          <p:nvPr/>
        </p:nvSpPr>
        <p:spPr>
          <a:xfrm>
            <a:off x="4899058" y="1890480"/>
            <a:ext cx="2277709" cy="1428750"/>
          </a:xfrm>
          <a:prstGeom prst="wedgeEllipseCallout">
            <a:avLst>
              <a:gd fmla="val -20833" name="adj1"/>
              <a:gd fmla="val 62500" name="adj2"/>
            </a:avLst>
          </a:prstGeom>
          <a:solidFill>
            <a:srgbClr val="A5A5A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3200">
                <a:solidFill>
                  <a:schemeClr val="dk1"/>
                </a:solidFill>
                <a:latin typeface="Calibri"/>
                <a:ea typeface="Calibri"/>
                <a:cs typeface="Calibri"/>
                <a:sym typeface="Calibri"/>
              </a:rPr>
              <a:t>TORBA</a:t>
            </a:r>
            <a:endParaRPr/>
          </a:p>
        </p:txBody>
      </p:sp>
      <p:pic>
        <p:nvPicPr>
          <p:cNvPr descr="BAG_torba.jpg" id="348" name="Google Shape;348;p35"/>
          <p:cNvPicPr preferRelativeResize="0"/>
          <p:nvPr/>
        </p:nvPicPr>
        <p:blipFill rotWithShape="1">
          <a:blip r:embed="rId3">
            <a:alphaModFix/>
          </a:blip>
          <a:srcRect b="0" l="0" r="0" t="0"/>
          <a:stretch/>
        </p:blipFill>
        <p:spPr>
          <a:xfrm>
            <a:off x="4928720" y="4342221"/>
            <a:ext cx="2143125" cy="1277500"/>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349" name="Google Shape;349;p35"/>
          <p:cNvSpPr/>
          <p:nvPr/>
        </p:nvSpPr>
        <p:spPr>
          <a:xfrm>
            <a:off x="8444928" y="1859342"/>
            <a:ext cx="2277708" cy="1428750"/>
          </a:xfrm>
          <a:prstGeom prst="wedgeEllipseCallout">
            <a:avLst>
              <a:gd fmla="val -20833" name="adj1"/>
              <a:gd fmla="val 62500" name="adj2"/>
            </a:avLst>
          </a:prstGeom>
          <a:solidFill>
            <a:srgbClr val="92D050"/>
          </a:solidFill>
          <a:ln cap="flat" cmpd="sng" w="12700">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2400">
                <a:solidFill>
                  <a:srgbClr val="00B050"/>
                </a:solidFill>
                <a:latin typeface="Calibri"/>
                <a:ea typeface="Calibri"/>
                <a:cs typeface="Calibri"/>
                <a:sym typeface="Calibri"/>
              </a:rPr>
              <a:t>İNCE METAL AMBALAJ</a:t>
            </a:r>
            <a:endParaRPr/>
          </a:p>
        </p:txBody>
      </p:sp>
      <p:sp>
        <p:nvSpPr>
          <p:cNvPr id="350" name="Google Shape;350;p35"/>
          <p:cNvSpPr/>
          <p:nvPr/>
        </p:nvSpPr>
        <p:spPr>
          <a:xfrm>
            <a:off x="1019894" y="1890480"/>
            <a:ext cx="2277709" cy="1428750"/>
          </a:xfrm>
          <a:prstGeom prst="wedgeEllipseCallout">
            <a:avLst>
              <a:gd fmla="val -20833" name="adj1"/>
              <a:gd fmla="val 62500" name="adj2"/>
            </a:avLst>
          </a:prstGeom>
          <a:solidFill>
            <a:srgbClr val="00B0F0"/>
          </a:solidFill>
          <a:ln cap="flat" cmpd="sng" w="25400">
            <a:solidFill>
              <a:srgbClr val="00206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2060"/>
              </a:buClr>
              <a:buSzPts val="2000"/>
              <a:buFont typeface="Constantia"/>
              <a:buNone/>
            </a:pPr>
            <a:r>
              <a:rPr b="1" i="0" lang="tr-TR" sz="2000" u="none" cap="none" strike="noStrike">
                <a:solidFill>
                  <a:srgbClr val="002060"/>
                </a:solidFill>
                <a:latin typeface="Constantia"/>
                <a:ea typeface="Constantia"/>
                <a:cs typeface="Constantia"/>
                <a:sym typeface="Constantia"/>
              </a:rPr>
              <a:t>KOMPOZİT AMBALAJ</a:t>
            </a:r>
            <a:endParaRPr/>
          </a:p>
        </p:txBody>
      </p:sp>
      <p:pic>
        <p:nvPicPr>
          <p:cNvPr descr="Factory-custom-metal-thin-tin-box-for.png_220x220.png" id="351" name="Google Shape;351;p35"/>
          <p:cNvPicPr preferRelativeResize="0"/>
          <p:nvPr/>
        </p:nvPicPr>
        <p:blipFill rotWithShape="1">
          <a:blip r:embed="rId4">
            <a:alphaModFix/>
          </a:blip>
          <a:srcRect b="0" l="0" r="0" t="0"/>
          <a:stretch/>
        </p:blipFill>
        <p:spPr>
          <a:xfrm>
            <a:off x="8331873" y="4342221"/>
            <a:ext cx="2014243" cy="1277501"/>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kompozit-300x150.jpg" id="352" name="Google Shape;352;p35"/>
          <p:cNvPicPr preferRelativeResize="0"/>
          <p:nvPr/>
        </p:nvPicPr>
        <p:blipFill rotWithShape="1">
          <a:blip r:embed="rId5">
            <a:alphaModFix/>
          </a:blip>
          <a:srcRect b="0" l="0" r="0" t="0"/>
          <a:stretch/>
        </p:blipFill>
        <p:spPr>
          <a:xfrm>
            <a:off x="990507" y="4190971"/>
            <a:ext cx="2143125" cy="1428750"/>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353" name="Google Shape;353;p35" title="azure logo.png"/>
          <p:cNvPicPr preferRelativeResize="0"/>
          <p:nvPr/>
        </p:nvPicPr>
        <p:blipFill>
          <a:blip r:embed="rId6">
            <a:alphaModFix/>
          </a:blip>
          <a:stretch>
            <a:fillRect/>
          </a:stretch>
        </p:blipFill>
        <p:spPr>
          <a:xfrm>
            <a:off x="314350" y="332200"/>
            <a:ext cx="850898" cy="792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6"/>
          <p:cNvSpPr txBox="1"/>
          <p:nvPr/>
        </p:nvSpPr>
        <p:spPr>
          <a:xfrm>
            <a:off x="1165251" y="1114798"/>
            <a:ext cx="1829602"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AMBALAJ TÜRLERİ </a:t>
            </a:r>
            <a:endParaRPr sz="2000">
              <a:solidFill>
                <a:schemeClr val="dk1"/>
              </a:solidFill>
              <a:latin typeface="Teko"/>
              <a:ea typeface="Teko"/>
              <a:cs typeface="Teko"/>
              <a:sym typeface="Teko"/>
            </a:endParaRPr>
          </a:p>
        </p:txBody>
      </p:sp>
      <p:sp>
        <p:nvSpPr>
          <p:cNvPr id="359" name="Google Shape;359;p36"/>
          <p:cNvSpPr/>
          <p:nvPr/>
        </p:nvSpPr>
        <p:spPr>
          <a:xfrm>
            <a:off x="1831555" y="2069169"/>
            <a:ext cx="1977610" cy="1359831"/>
          </a:xfrm>
          <a:prstGeom prst="wedgeEllipseCallout">
            <a:avLst>
              <a:gd fmla="val -20833" name="adj1"/>
              <a:gd fmla="val 62500" name="adj2"/>
            </a:avLst>
          </a:prstGeom>
          <a:solidFill>
            <a:srgbClr val="F7CAAC"/>
          </a:solidFill>
          <a:ln cap="flat" cmpd="sng" w="12700">
            <a:solidFill>
              <a:srgbClr val="C55A1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3200">
                <a:solidFill>
                  <a:srgbClr val="632423"/>
                </a:solidFill>
                <a:latin typeface="Calibri"/>
                <a:ea typeface="Calibri"/>
                <a:cs typeface="Calibri"/>
                <a:sym typeface="Calibri"/>
              </a:rPr>
              <a:t>BİDON</a:t>
            </a:r>
            <a:endParaRPr/>
          </a:p>
        </p:txBody>
      </p:sp>
      <p:pic>
        <p:nvPicPr>
          <p:cNvPr descr="download (1).jpg" id="360" name="Google Shape;360;p36"/>
          <p:cNvPicPr preferRelativeResize="0"/>
          <p:nvPr/>
        </p:nvPicPr>
        <p:blipFill rotWithShape="1">
          <a:blip r:embed="rId3">
            <a:alphaModFix/>
          </a:blip>
          <a:srcRect b="0" l="0" r="0" t="0"/>
          <a:stretch/>
        </p:blipFill>
        <p:spPr>
          <a:xfrm>
            <a:off x="2254281" y="3983261"/>
            <a:ext cx="1132158" cy="1979350"/>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GBox 2.jpg-for-web-normal.jpg" id="361" name="Google Shape;361;p36"/>
          <p:cNvPicPr preferRelativeResize="0"/>
          <p:nvPr/>
        </p:nvPicPr>
        <p:blipFill rotWithShape="1">
          <a:blip r:embed="rId4">
            <a:alphaModFix/>
          </a:blip>
          <a:srcRect b="0" l="0" r="0" t="0"/>
          <a:stretch/>
        </p:blipFill>
        <p:spPr>
          <a:xfrm>
            <a:off x="5913664" y="4042308"/>
            <a:ext cx="1750780" cy="1920303"/>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362" name="Google Shape;362;p36"/>
          <p:cNvSpPr/>
          <p:nvPr/>
        </p:nvSpPr>
        <p:spPr>
          <a:xfrm>
            <a:off x="5800249" y="2023357"/>
            <a:ext cx="1977610" cy="1359831"/>
          </a:xfrm>
          <a:prstGeom prst="wedgeEllipseCallout">
            <a:avLst>
              <a:gd fmla="val -20833" name="adj1"/>
              <a:gd fmla="val 62500" name="adj2"/>
            </a:avLst>
          </a:prstGeom>
          <a:solidFill>
            <a:srgbClr val="FFD966"/>
          </a:solidFill>
          <a:ln cap="flat" cmpd="sng" w="12700">
            <a:solidFill>
              <a:srgbClr val="7F6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3600">
                <a:solidFill>
                  <a:srgbClr val="5F497A"/>
                </a:solidFill>
                <a:latin typeface="Calibri"/>
                <a:ea typeface="Calibri"/>
                <a:cs typeface="Calibri"/>
                <a:sym typeface="Calibri"/>
              </a:rPr>
              <a:t>KUTU</a:t>
            </a:r>
            <a:endParaRPr/>
          </a:p>
        </p:txBody>
      </p:sp>
      <p:pic>
        <p:nvPicPr>
          <p:cNvPr id="363" name="Google Shape;363;p36" title="azure logo.png"/>
          <p:cNvPicPr preferRelativeResize="0"/>
          <p:nvPr/>
        </p:nvPicPr>
        <p:blipFill>
          <a:blip r:embed="rId5">
            <a:alphaModFix/>
          </a:blip>
          <a:stretch>
            <a:fillRect/>
          </a:stretch>
        </p:blipFill>
        <p:spPr>
          <a:xfrm>
            <a:off x="314350" y="332200"/>
            <a:ext cx="850898" cy="792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37"/>
          <p:cNvSpPr txBox="1"/>
          <p:nvPr/>
        </p:nvSpPr>
        <p:spPr>
          <a:xfrm>
            <a:off x="-1113090" y="2145268"/>
            <a:ext cx="6097424" cy="4001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tr-TR" sz="2000">
                <a:solidFill>
                  <a:srgbClr val="B8DBFF"/>
                </a:solidFill>
                <a:latin typeface="AngsanaUPC"/>
                <a:ea typeface="AngsanaUPC"/>
                <a:cs typeface="AngsanaUPC"/>
                <a:sym typeface="AngsanaUPC"/>
              </a:rPr>
              <a:t>UN 4 G / Y 130 / S / 16 NL / BS809</a:t>
            </a:r>
            <a:endParaRPr/>
          </a:p>
        </p:txBody>
      </p:sp>
      <p:sp>
        <p:nvSpPr>
          <p:cNvPr id="369" name="Google Shape;369;p37"/>
          <p:cNvSpPr/>
          <p:nvPr/>
        </p:nvSpPr>
        <p:spPr>
          <a:xfrm flipH="1">
            <a:off x="638304" y="2453627"/>
            <a:ext cx="633370" cy="4021595"/>
          </a:xfrm>
          <a:prstGeom prst="leftUpArrow">
            <a:avLst/>
          </a:prstGeom>
          <a:solidFill>
            <a:schemeClr val="accent1"/>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0" name="Google Shape;370;p37"/>
          <p:cNvSpPr/>
          <p:nvPr/>
        </p:nvSpPr>
        <p:spPr>
          <a:xfrm flipH="1">
            <a:off x="1287377" y="2458392"/>
            <a:ext cx="504056" cy="3607782"/>
          </a:xfrm>
          <a:prstGeom prst="leftUpArrow">
            <a:avLst/>
          </a:prstGeom>
          <a:solidFill>
            <a:srgbClr val="10CF9B"/>
          </a:solidFill>
          <a:ln cap="flat" cmpd="sng" w="25400">
            <a:solidFill>
              <a:srgbClr val="0A51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FFFFFF"/>
              </a:solidFill>
              <a:latin typeface="Constantia"/>
              <a:ea typeface="Constantia"/>
              <a:cs typeface="Constantia"/>
              <a:sym typeface="Constantia"/>
            </a:endParaRPr>
          </a:p>
        </p:txBody>
      </p:sp>
      <p:sp>
        <p:nvSpPr>
          <p:cNvPr id="371" name="Google Shape;371;p37"/>
          <p:cNvSpPr/>
          <p:nvPr/>
        </p:nvSpPr>
        <p:spPr>
          <a:xfrm flipH="1">
            <a:off x="1730749" y="2453627"/>
            <a:ext cx="504056" cy="3175732"/>
          </a:xfrm>
          <a:prstGeom prst="leftUpArrow">
            <a:avLst/>
          </a:prstGeom>
          <a:solidFill>
            <a:srgbClr val="7030A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2" name="Google Shape;372;p37"/>
          <p:cNvSpPr/>
          <p:nvPr/>
        </p:nvSpPr>
        <p:spPr>
          <a:xfrm flipH="1">
            <a:off x="2475509" y="2458393"/>
            <a:ext cx="504056" cy="2711393"/>
          </a:xfrm>
          <a:prstGeom prst="leftUpArrow">
            <a:avLst/>
          </a:prstGeom>
          <a:solidFill>
            <a:srgbClr val="FFFF0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3" name="Google Shape;373;p37"/>
          <p:cNvSpPr/>
          <p:nvPr/>
        </p:nvSpPr>
        <p:spPr>
          <a:xfrm flipH="1">
            <a:off x="3107792" y="2458394"/>
            <a:ext cx="504056" cy="2279344"/>
          </a:xfrm>
          <a:prstGeom prst="leftUpArrow">
            <a:avLst/>
          </a:prstGeom>
          <a:solidFill>
            <a:srgbClr val="FF000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4" name="Google Shape;374;p37"/>
          <p:cNvSpPr/>
          <p:nvPr/>
        </p:nvSpPr>
        <p:spPr>
          <a:xfrm flipH="1">
            <a:off x="4059685" y="2458391"/>
            <a:ext cx="504056" cy="1873846"/>
          </a:xfrm>
          <a:prstGeom prst="leftUpArrow">
            <a:avLst/>
          </a:prstGeom>
          <a:solidFill>
            <a:srgbClr val="82630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5" name="Google Shape;375;p37"/>
          <p:cNvSpPr/>
          <p:nvPr/>
        </p:nvSpPr>
        <p:spPr>
          <a:xfrm flipH="1">
            <a:off x="4904268" y="2477503"/>
            <a:ext cx="504056" cy="1336586"/>
          </a:xfrm>
          <a:prstGeom prst="leftUpArrow">
            <a:avLst/>
          </a:prstGeom>
          <a:solidFill>
            <a:srgbClr val="BFBFBF"/>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6" name="Google Shape;376;p37"/>
          <p:cNvSpPr/>
          <p:nvPr/>
        </p:nvSpPr>
        <p:spPr>
          <a:xfrm flipH="1">
            <a:off x="5571853" y="2386386"/>
            <a:ext cx="504056" cy="911192"/>
          </a:xfrm>
          <a:prstGeom prst="leftUpArrow">
            <a:avLst/>
          </a:prstGeom>
          <a:solidFill>
            <a:srgbClr val="92D05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7" name="Google Shape;377;p37"/>
          <p:cNvSpPr/>
          <p:nvPr/>
        </p:nvSpPr>
        <p:spPr>
          <a:xfrm flipH="1">
            <a:off x="6254292" y="2405587"/>
            <a:ext cx="504056" cy="523877"/>
          </a:xfrm>
          <a:prstGeom prst="leftUpArrow">
            <a:avLst/>
          </a:prstGeom>
          <a:solidFill>
            <a:srgbClr val="FFC00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8" name="Google Shape;378;p37"/>
          <p:cNvSpPr/>
          <p:nvPr/>
        </p:nvSpPr>
        <p:spPr>
          <a:xfrm>
            <a:off x="1360871" y="6273522"/>
            <a:ext cx="3065850" cy="251824"/>
          </a:xfrm>
          <a:prstGeom prst="roundRect">
            <a:avLst>
              <a:gd fmla="val 16667" name="adj"/>
            </a:avLst>
          </a:prstGeom>
          <a:solidFill>
            <a:schemeClr val="accent1"/>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tr-TR" sz="1400">
                <a:solidFill>
                  <a:schemeClr val="lt1"/>
                </a:solidFill>
                <a:latin typeface="Teko"/>
                <a:ea typeface="Teko"/>
                <a:cs typeface="Teko"/>
                <a:sym typeface="Teko"/>
              </a:rPr>
              <a:t>TEHLİKELİ MADDE NUMARASI (BM)</a:t>
            </a:r>
            <a:endParaRPr/>
          </a:p>
        </p:txBody>
      </p:sp>
      <p:sp>
        <p:nvSpPr>
          <p:cNvPr id="379" name="Google Shape;379;p37"/>
          <p:cNvSpPr/>
          <p:nvPr/>
        </p:nvSpPr>
        <p:spPr>
          <a:xfrm>
            <a:off x="1895209" y="5841474"/>
            <a:ext cx="2792170" cy="224699"/>
          </a:xfrm>
          <a:prstGeom prst="roundRect">
            <a:avLst>
              <a:gd fmla="val 16667" name="adj"/>
            </a:avLst>
          </a:prstGeom>
          <a:solidFill>
            <a:schemeClr val="accent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tr-TR" sz="1400">
                <a:solidFill>
                  <a:schemeClr val="lt1"/>
                </a:solidFill>
                <a:latin typeface="Teko"/>
                <a:ea typeface="Teko"/>
                <a:cs typeface="Teko"/>
                <a:sym typeface="Teko"/>
              </a:rPr>
              <a:t>TÜRÜ (Bidon, kutu, varil…. v.s)</a:t>
            </a:r>
            <a:endParaRPr/>
          </a:p>
        </p:txBody>
      </p:sp>
      <p:sp>
        <p:nvSpPr>
          <p:cNvPr id="380" name="Google Shape;380;p37"/>
          <p:cNvSpPr txBox="1"/>
          <p:nvPr/>
        </p:nvSpPr>
        <p:spPr>
          <a:xfrm>
            <a:off x="2356456" y="5444654"/>
            <a:ext cx="2902739" cy="276999"/>
          </a:xfrm>
          <a:prstGeom prst="rect">
            <a:avLst/>
          </a:prstGeom>
          <a:solidFill>
            <a:srgbClr val="7030A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200">
                <a:solidFill>
                  <a:schemeClr val="lt1"/>
                </a:solidFill>
                <a:latin typeface="Calibri"/>
                <a:ea typeface="Calibri"/>
                <a:cs typeface="Calibri"/>
                <a:sym typeface="Calibri"/>
              </a:rPr>
              <a:t>AMBALAJIN MALZEMESİ (Mukavva)</a:t>
            </a:r>
            <a:endParaRPr/>
          </a:p>
        </p:txBody>
      </p:sp>
      <p:sp>
        <p:nvSpPr>
          <p:cNvPr id="381" name="Google Shape;381;p37"/>
          <p:cNvSpPr/>
          <p:nvPr/>
        </p:nvSpPr>
        <p:spPr>
          <a:xfrm>
            <a:off x="3055845" y="4956218"/>
            <a:ext cx="2580223" cy="254919"/>
          </a:xfrm>
          <a:prstGeom prst="roundRect">
            <a:avLst>
              <a:gd fmla="val 16667" name="adj"/>
            </a:avLst>
          </a:prstGeom>
          <a:solidFill>
            <a:srgbClr val="FFFF0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1400">
              <a:solidFill>
                <a:schemeClr val="lt1"/>
              </a:solidFill>
              <a:highlight>
                <a:srgbClr val="FFFF00"/>
              </a:highlight>
              <a:latin typeface="Teko"/>
              <a:ea typeface="Teko"/>
              <a:cs typeface="Teko"/>
              <a:sym typeface="Teko"/>
            </a:endParaRPr>
          </a:p>
        </p:txBody>
      </p:sp>
      <p:sp>
        <p:nvSpPr>
          <p:cNvPr id="382" name="Google Shape;382;p37"/>
          <p:cNvSpPr txBox="1"/>
          <p:nvPr/>
        </p:nvSpPr>
        <p:spPr>
          <a:xfrm>
            <a:off x="3099680" y="4971256"/>
            <a:ext cx="3122646" cy="307777"/>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400">
                <a:solidFill>
                  <a:schemeClr val="dk1"/>
                </a:solidFill>
                <a:latin typeface="Teko"/>
                <a:ea typeface="Teko"/>
                <a:cs typeface="Teko"/>
                <a:sym typeface="Teko"/>
              </a:rPr>
              <a:t>AMBALAJ SINIFI X (I,II,III) , Y (II,III),   Z (III)</a:t>
            </a:r>
            <a:endParaRPr/>
          </a:p>
        </p:txBody>
      </p:sp>
      <p:sp>
        <p:nvSpPr>
          <p:cNvPr id="383" name="Google Shape;383;p37"/>
          <p:cNvSpPr txBox="1"/>
          <p:nvPr/>
        </p:nvSpPr>
        <p:spPr>
          <a:xfrm>
            <a:off x="3737379" y="4497857"/>
            <a:ext cx="3710407" cy="307777"/>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400">
                <a:solidFill>
                  <a:schemeClr val="dk1"/>
                </a:solidFill>
                <a:latin typeface="Calibri"/>
                <a:ea typeface="Calibri"/>
                <a:cs typeface="Calibri"/>
                <a:sym typeface="Calibri"/>
              </a:rPr>
              <a:t>KATILARDA BRÜT KÜTLESİ,SIVILARDA YOĞUNLUK</a:t>
            </a:r>
            <a:endParaRPr/>
          </a:p>
        </p:txBody>
      </p:sp>
      <p:sp>
        <p:nvSpPr>
          <p:cNvPr id="384" name="Google Shape;384;p37"/>
          <p:cNvSpPr/>
          <p:nvPr/>
        </p:nvSpPr>
        <p:spPr>
          <a:xfrm>
            <a:off x="4653186" y="4059711"/>
            <a:ext cx="3130538" cy="270658"/>
          </a:xfrm>
          <a:prstGeom prst="roundRect">
            <a:avLst>
              <a:gd fmla="val 16667" name="adj"/>
            </a:avLst>
          </a:prstGeom>
          <a:solidFill>
            <a:srgbClr val="82630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tr-TR" sz="1400">
                <a:solidFill>
                  <a:schemeClr val="lt1"/>
                </a:solidFill>
                <a:latin typeface="Teko"/>
                <a:ea typeface="Teko"/>
                <a:cs typeface="Teko"/>
                <a:sym typeface="Teko"/>
              </a:rPr>
              <a:t>KATI VEYA SIVI (S KATI )</a:t>
            </a:r>
            <a:endParaRPr/>
          </a:p>
        </p:txBody>
      </p:sp>
      <p:sp>
        <p:nvSpPr>
          <p:cNvPr id="385" name="Google Shape;385;p37"/>
          <p:cNvSpPr/>
          <p:nvPr/>
        </p:nvSpPr>
        <p:spPr>
          <a:xfrm>
            <a:off x="5568352" y="3554003"/>
            <a:ext cx="2989265" cy="222766"/>
          </a:xfrm>
          <a:prstGeom prst="roundRect">
            <a:avLst>
              <a:gd fmla="val 16667" name="adj"/>
            </a:avLst>
          </a:prstGeom>
          <a:solidFill>
            <a:srgbClr val="BFBFBF"/>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tr-TR" sz="1400">
                <a:solidFill>
                  <a:schemeClr val="lt1"/>
                </a:solidFill>
                <a:latin typeface="Calibri"/>
                <a:ea typeface="Calibri"/>
                <a:cs typeface="Calibri"/>
                <a:sym typeface="Calibri"/>
              </a:rPr>
              <a:t>ÜRETİLDİĞİ YIL (2016)</a:t>
            </a:r>
            <a:endParaRPr/>
          </a:p>
        </p:txBody>
      </p:sp>
      <p:sp>
        <p:nvSpPr>
          <p:cNvPr id="386" name="Google Shape;386;p37"/>
          <p:cNvSpPr/>
          <p:nvPr/>
        </p:nvSpPr>
        <p:spPr>
          <a:xfrm>
            <a:off x="6119426" y="3017449"/>
            <a:ext cx="3118578" cy="280130"/>
          </a:xfrm>
          <a:prstGeom prst="roundRect">
            <a:avLst>
              <a:gd fmla="val 16667" name="adj"/>
            </a:avLst>
          </a:prstGeom>
          <a:solidFill>
            <a:srgbClr val="92D05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tr-TR" sz="1400">
                <a:solidFill>
                  <a:schemeClr val="lt1"/>
                </a:solidFill>
                <a:latin typeface="Teko"/>
                <a:ea typeface="Teko"/>
                <a:cs typeface="Teko"/>
                <a:sym typeface="Teko"/>
              </a:rPr>
              <a:t>ÜRETİCİ ÜLKE (HOLLANDA)</a:t>
            </a:r>
            <a:endParaRPr/>
          </a:p>
        </p:txBody>
      </p:sp>
      <p:sp>
        <p:nvSpPr>
          <p:cNvPr id="387" name="Google Shape;387;p37"/>
          <p:cNvSpPr/>
          <p:nvPr/>
        </p:nvSpPr>
        <p:spPr>
          <a:xfrm>
            <a:off x="6829926" y="2651512"/>
            <a:ext cx="2126974" cy="231363"/>
          </a:xfrm>
          <a:prstGeom prst="roundRect">
            <a:avLst>
              <a:gd fmla="val 16667" name="adj"/>
            </a:avLst>
          </a:prstGeom>
          <a:solidFill>
            <a:srgbClr val="FFC00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tr-TR" sz="1400">
                <a:solidFill>
                  <a:schemeClr val="lt1"/>
                </a:solidFill>
                <a:latin typeface="Teko"/>
                <a:ea typeface="Teko"/>
                <a:cs typeface="Teko"/>
                <a:sym typeface="Teko"/>
              </a:rPr>
              <a:t>ÜRETEN FİRMA</a:t>
            </a:r>
            <a:endParaRPr/>
          </a:p>
        </p:txBody>
      </p:sp>
      <p:sp>
        <p:nvSpPr>
          <p:cNvPr id="388" name="Google Shape;388;p37"/>
          <p:cNvSpPr txBox="1"/>
          <p:nvPr/>
        </p:nvSpPr>
        <p:spPr>
          <a:xfrm>
            <a:off x="953955" y="1314853"/>
            <a:ext cx="4674678"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TEHLİKELİ MADDE AMBALAJLARININ İŞARETLENMESİ</a:t>
            </a:r>
            <a:endParaRPr/>
          </a:p>
        </p:txBody>
      </p:sp>
      <p:pic>
        <p:nvPicPr>
          <p:cNvPr id="389" name="Google Shape;389;p37"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pic>
        <p:nvPicPr>
          <p:cNvPr id="390" name="Google Shape;390;p37" title="azure logo.png"/>
          <p:cNvPicPr preferRelativeResize="0"/>
          <p:nvPr/>
        </p:nvPicPr>
        <p:blipFill>
          <a:blip r:embed="rId3">
            <a:alphaModFix/>
          </a:blip>
          <a:stretch>
            <a:fillRect/>
          </a:stretch>
        </p:blipFill>
        <p:spPr>
          <a:xfrm>
            <a:off x="466750" y="484600"/>
            <a:ext cx="850898" cy="792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8"/>
          <p:cNvSpPr txBox="1"/>
          <p:nvPr/>
        </p:nvSpPr>
        <p:spPr>
          <a:xfrm>
            <a:off x="1165251" y="1045377"/>
            <a:ext cx="6097424"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a:solidFill>
                  <a:schemeClr val="dk1"/>
                </a:solidFill>
                <a:latin typeface="Teko"/>
                <a:ea typeface="Teko"/>
                <a:cs typeface="Teko"/>
                <a:sym typeface="Teko"/>
              </a:rPr>
              <a:t>KİMYASAL MADDELERİN DEPOLANMASI</a:t>
            </a:r>
            <a:endParaRPr sz="1600">
              <a:solidFill>
                <a:schemeClr val="dk1"/>
              </a:solidFill>
              <a:latin typeface="Teko"/>
              <a:ea typeface="Teko"/>
              <a:cs typeface="Teko"/>
              <a:sym typeface="Teko"/>
            </a:endParaRPr>
          </a:p>
        </p:txBody>
      </p:sp>
      <p:sp>
        <p:nvSpPr>
          <p:cNvPr id="396" name="Google Shape;396;p38"/>
          <p:cNvSpPr txBox="1"/>
          <p:nvPr/>
        </p:nvSpPr>
        <p:spPr>
          <a:xfrm>
            <a:off x="871417" y="1514908"/>
            <a:ext cx="8229600" cy="5889649"/>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1400"/>
              <a:buFont typeface="Arial"/>
              <a:buNone/>
            </a:pPr>
            <a:r>
              <a:rPr lang="tr-TR" sz="1400">
                <a:solidFill>
                  <a:schemeClr val="dk1"/>
                </a:solidFill>
                <a:latin typeface="Teko"/>
                <a:ea typeface="Teko"/>
                <a:cs typeface="Teko"/>
                <a:sym typeface="Teko"/>
              </a:rPr>
              <a:t>Kimyasal maddeler depolanırken bazı güvenlik önlemlerinin alınması gerekmektedir.</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*Kimyasal madde deposu işyerinin diğer bölümlerinden ayrı </a:t>
            </a:r>
            <a:r>
              <a:rPr b="1" lang="tr-TR" sz="1400">
                <a:solidFill>
                  <a:schemeClr val="dk1"/>
                </a:solidFill>
                <a:latin typeface="Teko"/>
                <a:ea typeface="Teko"/>
                <a:cs typeface="Teko"/>
                <a:sym typeface="Teko"/>
              </a:rPr>
              <a:t>bağımsız bir bölüm </a:t>
            </a:r>
            <a:r>
              <a:rPr lang="tr-TR" sz="1400">
                <a:solidFill>
                  <a:schemeClr val="dk1"/>
                </a:solidFill>
                <a:latin typeface="Teko"/>
                <a:ea typeface="Teko"/>
                <a:cs typeface="Teko"/>
                <a:sym typeface="Teko"/>
              </a:rPr>
              <a:t>halinde olmalıdır. </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*Taban, tavan ve duvarları </a:t>
            </a:r>
            <a:r>
              <a:rPr b="1" lang="tr-TR" sz="1400">
                <a:solidFill>
                  <a:schemeClr val="dk1"/>
                </a:solidFill>
                <a:latin typeface="Teko"/>
                <a:ea typeface="Teko"/>
                <a:cs typeface="Teko"/>
                <a:sym typeface="Teko"/>
              </a:rPr>
              <a:t>yanmaz malzemeden </a:t>
            </a:r>
            <a:r>
              <a:rPr lang="tr-TR" sz="1400">
                <a:solidFill>
                  <a:schemeClr val="dk1"/>
                </a:solidFill>
                <a:latin typeface="Teko"/>
                <a:ea typeface="Teko"/>
                <a:cs typeface="Teko"/>
                <a:sym typeface="Teko"/>
              </a:rPr>
              <a:t>yapılmış (yangına dayanıklı),olmalıdır.</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*Tavan ve pencereler herhangi bir basınçta kolay dışarı açılacak şekilde hafif malzemeden olmalıdır.</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*Bütün kapı ve pencereler dışa açılır nitelikte, sürgülü kapılarda ayrıca dışa açılır kanatlı kapılı olmalıdır.</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*Tabanı, içine konulacak kimyasal maddelerden etkilenmeyecek nitelikte olmalıdır.</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*Tabanı, herhangi bir yangın halinde kullanılabilecek su ve benzeri söndürücüleri akıtacak özellikte drenaja sahip olmalıdır. </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*Tabanında, depolanan farklı özellikte maddelerin birbiri ile karşılaşmamaları için, farklı maddeler drenaj yolları ile ayrılmış bölümlere konulmuş olmalıdır. </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 *Kimyasal madde depoları içinde </a:t>
            </a:r>
            <a:r>
              <a:rPr b="1" lang="tr-TR" sz="1400">
                <a:solidFill>
                  <a:schemeClr val="dk1"/>
                </a:solidFill>
                <a:latin typeface="Teko"/>
                <a:ea typeface="Teko"/>
                <a:cs typeface="Teko"/>
                <a:sym typeface="Teko"/>
              </a:rPr>
              <a:t>elektrik tesisatı bulunmaması tercih edilmeli, aydınlatma </a:t>
            </a:r>
            <a:r>
              <a:rPr lang="tr-TR" sz="1400">
                <a:solidFill>
                  <a:schemeClr val="dk1"/>
                </a:solidFill>
                <a:latin typeface="Teko"/>
                <a:ea typeface="Teko"/>
                <a:cs typeface="Teko"/>
                <a:sym typeface="Teko"/>
              </a:rPr>
              <a:t>ise </a:t>
            </a:r>
            <a:r>
              <a:rPr b="1" lang="tr-TR" sz="1400">
                <a:solidFill>
                  <a:schemeClr val="dk1"/>
                </a:solidFill>
                <a:latin typeface="Teko"/>
                <a:ea typeface="Teko"/>
                <a:cs typeface="Teko"/>
                <a:sym typeface="Teko"/>
              </a:rPr>
              <a:t>ışık dışarıdan yansıtılarak yapılmalıdır. </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*İçeride elektrik tesisatı bulunması zorunlu olan hallerde ise tesisat </a:t>
            </a:r>
            <a:r>
              <a:rPr b="1" lang="tr-TR" sz="1400">
                <a:solidFill>
                  <a:schemeClr val="dk1"/>
                </a:solidFill>
                <a:latin typeface="Teko"/>
                <a:ea typeface="Teko"/>
                <a:cs typeface="Teko"/>
                <a:sym typeface="Teko"/>
              </a:rPr>
              <a:t>exproof ve kapalı sistem </a:t>
            </a:r>
            <a:r>
              <a:rPr lang="tr-TR" sz="1400">
                <a:solidFill>
                  <a:schemeClr val="dk1"/>
                </a:solidFill>
                <a:latin typeface="Teko"/>
                <a:ea typeface="Teko"/>
                <a:cs typeface="Teko"/>
                <a:sym typeface="Teko"/>
              </a:rPr>
              <a:t>olmalıdır. </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 *Havalandırma hem alttan hem üstten karşılıklı olmalıdır.</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 *Cebri çekişli havalandırma sistemi bulunan depoların </a:t>
            </a:r>
            <a:r>
              <a:rPr b="1" lang="tr-TR" sz="1400">
                <a:solidFill>
                  <a:schemeClr val="dk1"/>
                </a:solidFill>
                <a:latin typeface="Teko"/>
                <a:ea typeface="Teko"/>
                <a:cs typeface="Teko"/>
                <a:sym typeface="Teko"/>
              </a:rPr>
              <a:t>elektrik motorları exproof </a:t>
            </a:r>
            <a:r>
              <a:rPr lang="tr-TR" sz="1400">
                <a:solidFill>
                  <a:schemeClr val="dk1"/>
                </a:solidFill>
                <a:latin typeface="Teko"/>
                <a:ea typeface="Teko"/>
                <a:cs typeface="Teko"/>
                <a:sym typeface="Teko"/>
              </a:rPr>
              <a:t>olmalıdır. </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 *Depo dışında ve uygun bir uzaklıkta, depo içinde nelerin bulunduğu, herhangi bir yangın halinde hangi malzeme ve yöntemlerle, ne şekilde müdahale edileceği bilgilerini ihtiva eden bir </a:t>
            </a:r>
            <a:r>
              <a:rPr b="1" lang="tr-TR" sz="1400">
                <a:solidFill>
                  <a:schemeClr val="dk1"/>
                </a:solidFill>
                <a:latin typeface="Teko"/>
                <a:ea typeface="Teko"/>
                <a:cs typeface="Teko"/>
                <a:sym typeface="Teko"/>
              </a:rPr>
              <a:t>uyarı levhası </a:t>
            </a:r>
            <a:r>
              <a:rPr lang="tr-TR" sz="1400">
                <a:solidFill>
                  <a:schemeClr val="dk1"/>
                </a:solidFill>
                <a:latin typeface="Teko"/>
                <a:ea typeface="Teko"/>
                <a:cs typeface="Teko"/>
                <a:sym typeface="Teko"/>
              </a:rPr>
              <a:t>konulmalıdır. </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 *Depoların drenaj hattı çevre kirliliğine sebep olmaması için, yağmur kanalı veya şehir pis su kanalına doğrudan bağlanmamalıdır. </a:t>
            </a:r>
            <a:endParaRPr/>
          </a:p>
          <a:p>
            <a:pPr indent="0" lvl="0" marL="0" marR="0" rtl="0" algn="l">
              <a:lnSpc>
                <a:spcPct val="90000"/>
              </a:lnSpc>
              <a:spcBef>
                <a:spcPts val="1000"/>
              </a:spcBef>
              <a:spcAft>
                <a:spcPts val="0"/>
              </a:spcAft>
              <a:buClr>
                <a:schemeClr val="dk1"/>
              </a:buClr>
              <a:buSzPts val="1400"/>
              <a:buFont typeface="Arial"/>
              <a:buNone/>
            </a:pPr>
            <a:r>
              <a:rPr lang="tr-TR" sz="1400">
                <a:solidFill>
                  <a:schemeClr val="dk1"/>
                </a:solidFill>
                <a:latin typeface="Teko"/>
                <a:ea typeface="Teko"/>
                <a:cs typeface="Teko"/>
                <a:sym typeface="Teko"/>
              </a:rPr>
              <a:t> *Drenaj hattı toplama çukurlarına bağlanmalı, burada toplanan atıklar usulüne uygun olarak bertaraf edilmelidir. </a:t>
            </a:r>
            <a:endParaRPr/>
          </a:p>
        </p:txBody>
      </p:sp>
      <p:pic>
        <p:nvPicPr>
          <p:cNvPr id="397" name="Google Shape;397;p38"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9"/>
          <p:cNvSpPr txBox="1"/>
          <p:nvPr/>
        </p:nvSpPr>
        <p:spPr>
          <a:xfrm>
            <a:off x="512673" y="1856930"/>
            <a:ext cx="3824824" cy="4383456"/>
          </a:xfrm>
          <a:prstGeom prst="rect">
            <a:avLst/>
          </a:prstGeom>
          <a:noFill/>
          <a:ln>
            <a:noFill/>
          </a:ln>
        </p:spPr>
        <p:txBody>
          <a:bodyPr anchorCtr="0" anchor="t" bIns="45700" lIns="91425" spcFirstLastPara="1" rIns="91425" wrap="square" tIns="45700">
            <a:normAutofit lnSpcReduction="10000"/>
          </a:bodyPr>
          <a:lstStyle/>
          <a:p>
            <a:pPr indent="-101600" lvl="0" marL="228600" marR="0" rtl="0" algn="l">
              <a:lnSpc>
                <a:spcPct val="90000"/>
              </a:lnSpc>
              <a:spcBef>
                <a:spcPts val="0"/>
              </a:spcBef>
              <a:spcAft>
                <a:spcPts val="0"/>
              </a:spcAft>
              <a:buClr>
                <a:schemeClr val="dk1"/>
              </a:buClr>
              <a:buSzPts val="2000"/>
              <a:buFont typeface="Arial"/>
              <a:buNone/>
            </a:pPr>
            <a:r>
              <a:t/>
            </a:r>
            <a:endParaRPr sz="2000">
              <a:solidFill>
                <a:schemeClr val="dk1"/>
              </a:solidFill>
              <a:latin typeface="Teko"/>
              <a:ea typeface="Teko"/>
              <a:cs typeface="Teko"/>
              <a:sym typeface="Teko"/>
            </a:endParaRPr>
          </a:p>
          <a:p>
            <a:pPr indent="-228600" lvl="0" marL="228600" marR="0" rtl="0" algn="l">
              <a:lnSpc>
                <a:spcPct val="90000"/>
              </a:lnSpc>
              <a:spcBef>
                <a:spcPts val="1000"/>
              </a:spcBef>
              <a:spcAft>
                <a:spcPts val="0"/>
              </a:spcAft>
              <a:buClr>
                <a:schemeClr val="dk1"/>
              </a:buClr>
              <a:buSzPts val="2000"/>
              <a:buFont typeface="Arial"/>
              <a:buChar char="•"/>
            </a:pPr>
            <a:r>
              <a:rPr lang="tr-TR" sz="2000">
                <a:solidFill>
                  <a:schemeClr val="dk1"/>
                </a:solidFill>
                <a:latin typeface="Teko"/>
                <a:ea typeface="Teko"/>
                <a:cs typeface="Teko"/>
                <a:sym typeface="Teko"/>
              </a:rPr>
              <a:t>Kimyasal Maddelerin bulunduğu depo kilitli olmalıdır.</a:t>
            </a:r>
            <a:endParaRPr/>
          </a:p>
          <a:p>
            <a:pPr indent="0" lvl="0" marL="109728" marR="0" rtl="0" algn="l">
              <a:lnSpc>
                <a:spcPct val="90000"/>
              </a:lnSpc>
              <a:spcBef>
                <a:spcPts val="1000"/>
              </a:spcBef>
              <a:spcAft>
                <a:spcPts val="0"/>
              </a:spcAft>
              <a:buClr>
                <a:schemeClr val="dk1"/>
              </a:buClr>
              <a:buSzPts val="2000"/>
              <a:buFont typeface="Arial"/>
              <a:buNone/>
            </a:pPr>
            <a:r>
              <a:t/>
            </a:r>
            <a:endParaRPr sz="2000">
              <a:solidFill>
                <a:schemeClr val="dk1"/>
              </a:solidFill>
              <a:latin typeface="Teko"/>
              <a:ea typeface="Teko"/>
              <a:cs typeface="Teko"/>
              <a:sym typeface="Teko"/>
            </a:endParaRPr>
          </a:p>
          <a:p>
            <a:pPr indent="0" lvl="0" marL="109728" marR="0" rtl="0" algn="l">
              <a:lnSpc>
                <a:spcPct val="90000"/>
              </a:lnSpc>
              <a:spcBef>
                <a:spcPts val="1000"/>
              </a:spcBef>
              <a:spcAft>
                <a:spcPts val="0"/>
              </a:spcAft>
              <a:buClr>
                <a:schemeClr val="dk1"/>
              </a:buClr>
              <a:buSzPts val="2000"/>
              <a:buFont typeface="Arial"/>
              <a:buNone/>
            </a:pPr>
            <a:r>
              <a:t/>
            </a:r>
            <a:endParaRPr sz="2000">
              <a:solidFill>
                <a:schemeClr val="dk1"/>
              </a:solidFill>
              <a:latin typeface="Teko"/>
              <a:ea typeface="Teko"/>
              <a:cs typeface="Teko"/>
              <a:sym typeface="Teko"/>
            </a:endParaRPr>
          </a:p>
          <a:p>
            <a:pPr indent="-101600" lvl="0" marL="228600" marR="0" rtl="0" algn="l">
              <a:lnSpc>
                <a:spcPct val="90000"/>
              </a:lnSpc>
              <a:spcBef>
                <a:spcPts val="1000"/>
              </a:spcBef>
              <a:spcAft>
                <a:spcPts val="0"/>
              </a:spcAft>
              <a:buClr>
                <a:schemeClr val="dk1"/>
              </a:buClr>
              <a:buSzPts val="2000"/>
              <a:buFont typeface="Arial"/>
              <a:buNone/>
            </a:pPr>
            <a:r>
              <a:t/>
            </a:r>
            <a:endParaRPr sz="2000">
              <a:solidFill>
                <a:schemeClr val="dk1"/>
              </a:solidFill>
              <a:latin typeface="Teko"/>
              <a:ea typeface="Teko"/>
              <a:cs typeface="Teko"/>
              <a:sym typeface="Teko"/>
            </a:endParaRPr>
          </a:p>
          <a:p>
            <a:pPr indent="-101600" lvl="0" marL="228600" marR="0" rtl="0" algn="l">
              <a:lnSpc>
                <a:spcPct val="90000"/>
              </a:lnSpc>
              <a:spcBef>
                <a:spcPts val="1000"/>
              </a:spcBef>
              <a:spcAft>
                <a:spcPts val="0"/>
              </a:spcAft>
              <a:buClr>
                <a:schemeClr val="dk1"/>
              </a:buClr>
              <a:buSzPts val="2000"/>
              <a:buFont typeface="Arial"/>
              <a:buNone/>
            </a:pPr>
            <a:r>
              <a:t/>
            </a:r>
            <a:endParaRPr sz="2000">
              <a:solidFill>
                <a:schemeClr val="dk1"/>
              </a:solidFill>
              <a:latin typeface="Teko"/>
              <a:ea typeface="Teko"/>
              <a:cs typeface="Teko"/>
              <a:sym typeface="Teko"/>
            </a:endParaRPr>
          </a:p>
          <a:p>
            <a:pPr indent="-101600" lvl="0" marL="228600" marR="0" rtl="0" algn="l">
              <a:lnSpc>
                <a:spcPct val="90000"/>
              </a:lnSpc>
              <a:spcBef>
                <a:spcPts val="1000"/>
              </a:spcBef>
              <a:spcAft>
                <a:spcPts val="0"/>
              </a:spcAft>
              <a:buClr>
                <a:schemeClr val="dk1"/>
              </a:buClr>
              <a:buSzPts val="2000"/>
              <a:buFont typeface="Arial"/>
              <a:buNone/>
            </a:pPr>
            <a:r>
              <a:t/>
            </a:r>
            <a:endParaRPr sz="2000">
              <a:solidFill>
                <a:schemeClr val="dk1"/>
              </a:solidFill>
              <a:latin typeface="Teko"/>
              <a:ea typeface="Teko"/>
              <a:cs typeface="Teko"/>
              <a:sym typeface="Teko"/>
            </a:endParaRPr>
          </a:p>
          <a:p>
            <a:pPr indent="-101600" lvl="0" marL="228600" marR="0" rtl="0" algn="l">
              <a:lnSpc>
                <a:spcPct val="90000"/>
              </a:lnSpc>
              <a:spcBef>
                <a:spcPts val="1000"/>
              </a:spcBef>
              <a:spcAft>
                <a:spcPts val="0"/>
              </a:spcAft>
              <a:buClr>
                <a:schemeClr val="dk1"/>
              </a:buClr>
              <a:buSzPts val="2000"/>
              <a:buFont typeface="Arial"/>
              <a:buNone/>
            </a:pPr>
            <a:r>
              <a:t/>
            </a:r>
            <a:endParaRPr sz="2000">
              <a:solidFill>
                <a:schemeClr val="dk1"/>
              </a:solidFill>
              <a:latin typeface="Teko"/>
              <a:ea typeface="Teko"/>
              <a:cs typeface="Teko"/>
              <a:sym typeface="Teko"/>
            </a:endParaRPr>
          </a:p>
          <a:p>
            <a:pPr indent="-101600" lvl="0" marL="228600" marR="0" rtl="0" algn="l">
              <a:lnSpc>
                <a:spcPct val="90000"/>
              </a:lnSpc>
              <a:spcBef>
                <a:spcPts val="1000"/>
              </a:spcBef>
              <a:spcAft>
                <a:spcPts val="0"/>
              </a:spcAft>
              <a:buClr>
                <a:schemeClr val="dk1"/>
              </a:buClr>
              <a:buSzPts val="2000"/>
              <a:buFont typeface="Arial"/>
              <a:buNone/>
            </a:pPr>
            <a:r>
              <a:t/>
            </a:r>
            <a:endParaRPr sz="2000">
              <a:solidFill>
                <a:schemeClr val="dk1"/>
              </a:solidFill>
              <a:latin typeface="Teko"/>
              <a:ea typeface="Teko"/>
              <a:cs typeface="Teko"/>
              <a:sym typeface="Teko"/>
            </a:endParaRPr>
          </a:p>
          <a:p>
            <a:pPr indent="-228600" lvl="0" marL="228600" marR="0" rtl="0" algn="l">
              <a:lnSpc>
                <a:spcPct val="90000"/>
              </a:lnSpc>
              <a:spcBef>
                <a:spcPts val="1000"/>
              </a:spcBef>
              <a:spcAft>
                <a:spcPts val="0"/>
              </a:spcAft>
              <a:buClr>
                <a:schemeClr val="dk1"/>
              </a:buClr>
              <a:buSzPts val="2000"/>
              <a:buFont typeface="Arial"/>
              <a:buChar char="•"/>
            </a:pPr>
            <a:r>
              <a:rPr lang="tr-TR" sz="2000">
                <a:solidFill>
                  <a:schemeClr val="dk1"/>
                </a:solidFill>
                <a:latin typeface="Teko"/>
                <a:ea typeface="Teko"/>
                <a:cs typeface="Teko"/>
                <a:sym typeface="Teko"/>
              </a:rPr>
              <a:t>Kimyasal maddeler orijinal ambalajlarında saklanmalıdır.</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403" name="Google Shape;403;p39"/>
          <p:cNvSpPr/>
          <p:nvPr/>
        </p:nvSpPr>
        <p:spPr>
          <a:xfrm>
            <a:off x="4727268" y="2109215"/>
            <a:ext cx="1296144" cy="483326"/>
          </a:xfrm>
          <a:prstGeom prst="rightArrow">
            <a:avLst>
              <a:gd fmla="val 28378"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04" name="Google Shape;404;p39"/>
          <p:cNvSpPr/>
          <p:nvPr/>
        </p:nvSpPr>
        <p:spPr>
          <a:xfrm>
            <a:off x="4592472" y="5477758"/>
            <a:ext cx="1296144" cy="483326"/>
          </a:xfrm>
          <a:prstGeom prst="rightArrow">
            <a:avLst>
              <a:gd fmla="val 28378" name="adj1"/>
              <a:gd fmla="val 50000" name="adj2"/>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C:\Users\FATMA KIRKKESELİ\Desktop\tolkim_kimyasal_stoklama_konteyneri_isi_izolasyonlu.jpg" id="405" name="Google Shape;405;p39"/>
          <p:cNvPicPr preferRelativeResize="0"/>
          <p:nvPr/>
        </p:nvPicPr>
        <p:blipFill rotWithShape="1">
          <a:blip r:embed="rId3">
            <a:alphaModFix/>
          </a:blip>
          <a:srcRect b="0" l="0" r="0" t="0"/>
          <a:stretch/>
        </p:blipFill>
        <p:spPr>
          <a:xfrm>
            <a:off x="6326253" y="1490461"/>
            <a:ext cx="2138970" cy="2490005"/>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biopack-frozen-m-orta-onpak-ambalaj.jpg" id="406" name="Google Shape;406;p39"/>
          <p:cNvPicPr preferRelativeResize="0"/>
          <p:nvPr/>
        </p:nvPicPr>
        <p:blipFill rotWithShape="1">
          <a:blip r:embed="rId4">
            <a:alphaModFix/>
          </a:blip>
          <a:srcRect b="0" l="0" r="0" t="0"/>
          <a:stretch/>
        </p:blipFill>
        <p:spPr>
          <a:xfrm>
            <a:off x="6143591" y="4555495"/>
            <a:ext cx="2743981" cy="1987194"/>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407" name="Google Shape;407;p39"/>
          <p:cNvSpPr txBox="1"/>
          <p:nvPr/>
        </p:nvSpPr>
        <p:spPr>
          <a:xfrm>
            <a:off x="1165251" y="1290406"/>
            <a:ext cx="342914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KİMYASAL MADDELER DEPOLANIRKEN;</a:t>
            </a:r>
            <a:endParaRPr/>
          </a:p>
        </p:txBody>
      </p:sp>
      <p:pic>
        <p:nvPicPr>
          <p:cNvPr id="408" name="Google Shape;408;p39" title="azure logo.png"/>
          <p:cNvPicPr preferRelativeResize="0"/>
          <p:nvPr/>
        </p:nvPicPr>
        <p:blipFill>
          <a:blip r:embed="rId5">
            <a:alphaModFix/>
          </a:blip>
          <a:stretch>
            <a:fillRect/>
          </a:stretch>
        </p:blipFill>
        <p:spPr>
          <a:xfrm>
            <a:off x="314350" y="332200"/>
            <a:ext cx="850898" cy="7925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0"/>
          <p:cNvSpPr txBox="1"/>
          <p:nvPr/>
        </p:nvSpPr>
        <p:spPr>
          <a:xfrm>
            <a:off x="1054947" y="1090822"/>
            <a:ext cx="341039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KİMYASAL MADDELER DEPOLANIRKEN;</a:t>
            </a:r>
            <a:endParaRPr sz="2000">
              <a:solidFill>
                <a:schemeClr val="dk1"/>
              </a:solidFill>
              <a:latin typeface="Teko"/>
              <a:ea typeface="Teko"/>
              <a:cs typeface="Teko"/>
              <a:sym typeface="Teko"/>
            </a:endParaRPr>
          </a:p>
        </p:txBody>
      </p:sp>
      <p:sp>
        <p:nvSpPr>
          <p:cNvPr id="414" name="Google Shape;414;p40"/>
          <p:cNvSpPr txBox="1"/>
          <p:nvPr/>
        </p:nvSpPr>
        <p:spPr>
          <a:xfrm>
            <a:off x="1054947" y="1796203"/>
            <a:ext cx="4824536" cy="2548877"/>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600"/>
              <a:buFont typeface="Arial"/>
              <a:buNone/>
            </a:pPr>
            <a:r>
              <a:rPr lang="tr-TR" sz="1600">
                <a:solidFill>
                  <a:schemeClr val="dk1"/>
                </a:solidFill>
                <a:latin typeface="Teko"/>
                <a:ea typeface="Teko"/>
                <a:cs typeface="Teko"/>
                <a:sym typeface="Teko"/>
              </a:rPr>
              <a:t>-Büyük ambalajların alt raflara,</a:t>
            </a:r>
            <a:endParaRPr/>
          </a:p>
          <a:p>
            <a:pPr indent="0" lvl="0" marL="0" marR="0" rtl="0" algn="l">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-Küçük ambalajların üst raflara </a:t>
            </a:r>
            <a:endParaRPr/>
          </a:p>
          <a:p>
            <a:pPr indent="0" lvl="0" marL="0" marR="0" rtl="0" algn="l">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yerleştirilmesine dikkat edilmesi gerekir.</a:t>
            </a:r>
            <a:endParaRPr/>
          </a:p>
          <a:p>
            <a:pPr indent="0" lvl="0" marL="0" marR="0" rtl="0" algn="l">
              <a:lnSpc>
                <a:spcPct val="90000"/>
              </a:lnSpc>
              <a:spcBef>
                <a:spcPts val="1000"/>
              </a:spcBef>
              <a:spcAft>
                <a:spcPts val="0"/>
              </a:spcAft>
              <a:buClr>
                <a:schemeClr val="dk1"/>
              </a:buClr>
              <a:buSzPts val="4000"/>
              <a:buFont typeface="Arial"/>
              <a:buNone/>
            </a:pPr>
            <a:r>
              <a:t/>
            </a:r>
            <a:endParaRPr sz="4000">
              <a:solidFill>
                <a:srgbClr val="0070C0"/>
              </a:solidFill>
              <a:latin typeface="Calibri"/>
              <a:ea typeface="Calibri"/>
              <a:cs typeface="Calibri"/>
              <a:sym typeface="Calibri"/>
            </a:endParaRPr>
          </a:p>
        </p:txBody>
      </p:sp>
      <p:sp>
        <p:nvSpPr>
          <p:cNvPr id="415" name="Google Shape;415;p40"/>
          <p:cNvSpPr txBox="1"/>
          <p:nvPr/>
        </p:nvSpPr>
        <p:spPr>
          <a:xfrm>
            <a:off x="1054947" y="2715351"/>
            <a:ext cx="6097424"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600">
                <a:solidFill>
                  <a:schemeClr val="dk1"/>
                </a:solidFill>
                <a:latin typeface="Teko"/>
                <a:ea typeface="Teko"/>
                <a:cs typeface="Teko"/>
                <a:sym typeface="Teko"/>
              </a:rPr>
              <a:t>-Tutuşabilir ve yanıcı sıvılar korumalı ve alt rafta olmalıdır.</a:t>
            </a:r>
            <a:endParaRPr/>
          </a:p>
        </p:txBody>
      </p:sp>
      <p:pic>
        <p:nvPicPr>
          <p:cNvPr descr="C:\Users\FATMA KIRKKESELİ\Desktop\yanici.jpg" id="416" name="Google Shape;416;p40"/>
          <p:cNvPicPr preferRelativeResize="0"/>
          <p:nvPr/>
        </p:nvPicPr>
        <p:blipFill rotWithShape="1">
          <a:blip r:embed="rId3">
            <a:alphaModFix/>
          </a:blip>
          <a:srcRect b="0" l="0" r="0" t="0"/>
          <a:stretch/>
        </p:blipFill>
        <p:spPr>
          <a:xfrm>
            <a:off x="9348885" y="4751856"/>
            <a:ext cx="2746795" cy="2034426"/>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417" name="Google Shape;417;p40"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1"/>
          <p:cNvSpPr txBox="1"/>
          <p:nvPr/>
        </p:nvSpPr>
        <p:spPr>
          <a:xfrm>
            <a:off x="1165251" y="1024124"/>
            <a:ext cx="337959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KİMYASAL MADDELER DEPOLANIRKEN</a:t>
            </a:r>
            <a:endParaRPr sz="2000">
              <a:solidFill>
                <a:schemeClr val="dk1"/>
              </a:solidFill>
              <a:latin typeface="Teko"/>
              <a:ea typeface="Teko"/>
              <a:cs typeface="Teko"/>
              <a:sym typeface="Teko"/>
            </a:endParaRPr>
          </a:p>
        </p:txBody>
      </p:sp>
      <p:sp>
        <p:nvSpPr>
          <p:cNvPr id="423" name="Google Shape;423;p41"/>
          <p:cNvSpPr txBox="1"/>
          <p:nvPr/>
        </p:nvSpPr>
        <p:spPr>
          <a:xfrm>
            <a:off x="871417" y="2352270"/>
            <a:ext cx="4752528" cy="1838701"/>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600"/>
              <a:buFont typeface="Arial"/>
              <a:buNone/>
            </a:pPr>
            <a:r>
              <a:rPr lang="tr-TR" sz="1600">
                <a:solidFill>
                  <a:schemeClr val="dk1"/>
                </a:solidFill>
                <a:latin typeface="Teko"/>
                <a:ea typeface="Teko"/>
                <a:cs typeface="Teko"/>
                <a:sym typeface="Teko"/>
              </a:rPr>
              <a:t>- Kimyasal madde deposu karanlık ve serin olmalıdır.</a:t>
            </a:r>
            <a:endParaRPr/>
          </a:p>
          <a:p>
            <a:pPr indent="0" lvl="0" marL="0" marR="0" rtl="0" algn="l">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 Kimyasal madde depo ısısı  18-20 C olmalıdır.</a:t>
            </a:r>
            <a:endParaRPr/>
          </a:p>
          <a:p>
            <a:pPr indent="0" lvl="0" marL="0" marR="0" rtl="0" algn="l">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 Kimyasal madde deposunda yeterli havalandırma olmalıdır.</a:t>
            </a:r>
            <a:endParaRPr/>
          </a:p>
          <a:p>
            <a:pPr indent="0" lvl="0" marL="0" marR="0" rtl="0" algn="l">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 Alarm, yangın söndürme sistemleri yapılmalıdır.</a:t>
            </a:r>
            <a:endParaRPr/>
          </a:p>
          <a:p>
            <a:pPr indent="0" lvl="0" marL="0" marR="0" rtl="0" algn="l">
              <a:lnSpc>
                <a:spcPct val="90000"/>
              </a:lnSpc>
              <a:spcBef>
                <a:spcPts val="1000"/>
              </a:spcBef>
              <a:spcAft>
                <a:spcPts val="0"/>
              </a:spcAft>
              <a:buClr>
                <a:schemeClr val="dk1"/>
              </a:buClr>
              <a:buSzPts val="1600"/>
              <a:buFont typeface="Arial"/>
              <a:buNone/>
            </a:pPr>
            <a:r>
              <a:rPr lang="tr-TR" sz="1600">
                <a:solidFill>
                  <a:schemeClr val="dk1"/>
                </a:solidFill>
                <a:latin typeface="Teko"/>
                <a:ea typeface="Teko"/>
                <a:cs typeface="Teko"/>
                <a:sym typeface="Teko"/>
              </a:rPr>
              <a:t>- Raflar ısıya dayanıklı olmalıdır, ve raflar duvara sabitlenmelidir.</a:t>
            </a:r>
            <a:endParaRPr/>
          </a:p>
          <a:p>
            <a:pPr indent="0" lvl="0" marL="0" marR="0" rtl="0" algn="l">
              <a:lnSpc>
                <a:spcPct val="90000"/>
              </a:lnSpc>
              <a:spcBef>
                <a:spcPts val="1000"/>
              </a:spcBef>
              <a:spcAft>
                <a:spcPts val="0"/>
              </a:spcAft>
              <a:buClr>
                <a:schemeClr val="dk1"/>
              </a:buClr>
              <a:buSzPts val="1600"/>
              <a:buFont typeface="Arial"/>
              <a:buNone/>
            </a:pPr>
            <a:r>
              <a:t/>
            </a:r>
            <a:endParaRPr sz="1600">
              <a:solidFill>
                <a:schemeClr val="dk1"/>
              </a:solidFill>
              <a:latin typeface="Teko"/>
              <a:ea typeface="Teko"/>
              <a:cs typeface="Teko"/>
              <a:sym typeface="Teko"/>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rgbClr val="7030A0"/>
              </a:solidFill>
              <a:latin typeface="Calibri"/>
              <a:ea typeface="Calibri"/>
              <a:cs typeface="Calibri"/>
              <a:sym typeface="Calibri"/>
            </a:endParaRPr>
          </a:p>
        </p:txBody>
      </p:sp>
      <p:pic>
        <p:nvPicPr>
          <p:cNvPr descr="C:\Users\FATMA KIRKKESELİ\Desktop\4.jpeg" id="424" name="Google Shape;424;p41"/>
          <p:cNvPicPr preferRelativeResize="0"/>
          <p:nvPr/>
        </p:nvPicPr>
        <p:blipFill rotWithShape="1">
          <a:blip r:embed="rId3">
            <a:alphaModFix/>
          </a:blip>
          <a:srcRect b="0" l="0" r="0" t="0"/>
          <a:stretch/>
        </p:blipFill>
        <p:spPr>
          <a:xfrm>
            <a:off x="9507838" y="4615298"/>
            <a:ext cx="2429593" cy="2242702"/>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425" name="Google Shape;425;p41"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nvSpPr>
        <p:spPr>
          <a:xfrm>
            <a:off x="1595500" y="1027245"/>
            <a:ext cx="9001000" cy="758826"/>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2000"/>
              <a:buFont typeface="Teko"/>
              <a:buNone/>
            </a:pPr>
            <a:r>
              <a:rPr b="1" lang="tr-TR" sz="2000">
                <a:solidFill>
                  <a:schemeClr val="dk1"/>
                </a:solidFill>
                <a:latin typeface="Teko"/>
                <a:ea typeface="Teko"/>
                <a:cs typeface="Teko"/>
                <a:sym typeface="Teko"/>
              </a:rPr>
              <a:t>GENEL BİLİNÇLENDİRME (FARKINDALIK) </a:t>
            </a:r>
            <a:br>
              <a:rPr b="1" lang="tr-TR" sz="2000">
                <a:solidFill>
                  <a:schemeClr val="dk1"/>
                </a:solidFill>
                <a:latin typeface="Teko"/>
                <a:ea typeface="Teko"/>
                <a:cs typeface="Teko"/>
                <a:sym typeface="Teko"/>
              </a:rPr>
            </a:br>
            <a:r>
              <a:rPr b="1" lang="tr-TR" sz="2000">
                <a:solidFill>
                  <a:schemeClr val="dk1"/>
                </a:solidFill>
                <a:latin typeface="Teko"/>
                <a:ea typeface="Teko"/>
                <a:cs typeface="Teko"/>
                <a:sym typeface="Teko"/>
              </a:rPr>
              <a:t>  EĞİTİMİ NEDİR? </a:t>
            </a:r>
            <a:endParaRPr/>
          </a:p>
        </p:txBody>
      </p:sp>
      <p:sp>
        <p:nvSpPr>
          <p:cNvPr id="101" name="Google Shape;101;p15"/>
          <p:cNvSpPr txBox="1"/>
          <p:nvPr/>
        </p:nvSpPr>
        <p:spPr>
          <a:xfrm>
            <a:off x="742255" y="2174974"/>
            <a:ext cx="8229600" cy="1560187"/>
          </a:xfrm>
          <a:prstGeom prst="rect">
            <a:avLst/>
          </a:prstGeom>
          <a:noFill/>
          <a:ln>
            <a:noFill/>
          </a:ln>
        </p:spPr>
        <p:txBody>
          <a:bodyPr anchorCtr="0" anchor="t" bIns="45700" lIns="91425" spcFirstLastPara="1" rIns="91425" wrap="square" tIns="45700">
            <a:normAutofit/>
          </a:bodyPr>
          <a:lstStyle/>
          <a:p>
            <a:pPr indent="-228600" lvl="0" marL="228600" marR="0" rtl="0" algn="ctr">
              <a:lnSpc>
                <a:spcPct val="90000"/>
              </a:lnSpc>
              <a:spcBef>
                <a:spcPts val="0"/>
              </a:spcBef>
              <a:spcAft>
                <a:spcPts val="0"/>
              </a:spcAft>
              <a:buClr>
                <a:schemeClr val="dk1"/>
              </a:buClr>
              <a:buSzPts val="2800"/>
              <a:buFont typeface="Arial"/>
              <a:buNone/>
            </a:pPr>
            <a:r>
              <a:t/>
            </a:r>
            <a:endParaRPr b="1" sz="2800">
              <a:solidFill>
                <a:schemeClr val="dk1"/>
              </a:solidFill>
              <a:latin typeface="Calibri"/>
              <a:ea typeface="Calibri"/>
              <a:cs typeface="Calibri"/>
              <a:sym typeface="Calibri"/>
            </a:endParaRPr>
          </a:p>
          <a:p>
            <a:pPr indent="-228600" lvl="0" marL="228600" marR="0" rtl="0" algn="l">
              <a:lnSpc>
                <a:spcPct val="90000"/>
              </a:lnSpc>
              <a:spcBef>
                <a:spcPts val="1000"/>
              </a:spcBef>
              <a:spcAft>
                <a:spcPts val="0"/>
              </a:spcAft>
              <a:buClr>
                <a:schemeClr val="dk1"/>
              </a:buClr>
              <a:buSzPts val="2800"/>
              <a:buFont typeface="Arial"/>
              <a:buNone/>
            </a:pPr>
            <a:r>
              <a:rPr b="1" lang="tr-TR" sz="2800">
                <a:solidFill>
                  <a:schemeClr val="dk1"/>
                </a:solidFill>
                <a:latin typeface="Calibri"/>
                <a:ea typeface="Calibri"/>
                <a:cs typeface="Calibri"/>
                <a:sym typeface="Calibri"/>
              </a:rPr>
              <a:t>   </a:t>
            </a:r>
            <a:r>
              <a:rPr lang="tr-TR" sz="1800">
                <a:solidFill>
                  <a:schemeClr val="dk1"/>
                </a:solidFill>
                <a:latin typeface="Teko"/>
                <a:ea typeface="Teko"/>
                <a:cs typeface="Teko"/>
                <a:sym typeface="Teko"/>
              </a:rPr>
              <a:t>Personellere TEHLİKELİ MALLARIN ADR kapsamında</a:t>
            </a:r>
            <a:r>
              <a:rPr lang="tr-TR" sz="1800">
                <a:solidFill>
                  <a:srgbClr val="FF0000"/>
                </a:solidFill>
                <a:latin typeface="Teko"/>
                <a:ea typeface="Teko"/>
                <a:cs typeface="Teko"/>
                <a:sym typeface="Teko"/>
              </a:rPr>
              <a:t> </a:t>
            </a:r>
            <a:r>
              <a:rPr lang="tr-TR" sz="1800">
                <a:solidFill>
                  <a:schemeClr val="dk1"/>
                </a:solidFill>
                <a:latin typeface="Teko"/>
                <a:ea typeface="Teko"/>
                <a:cs typeface="Teko"/>
                <a:sym typeface="Teko"/>
              </a:rPr>
              <a:t>taşınmasına yönelik hükümlerin genel zorunluluklarına aşina olmaları için verilmesi gereken eğitimdir. </a:t>
            </a:r>
            <a:endParaRPr/>
          </a:p>
          <a:p>
            <a:pPr indent="-228600" lvl="0" marL="228600" marR="0" rtl="0" algn="ctr">
              <a:lnSpc>
                <a:spcPct val="90000"/>
              </a:lnSpc>
              <a:spcBef>
                <a:spcPts val="1000"/>
              </a:spcBef>
              <a:spcAft>
                <a:spcPts val="0"/>
              </a:spcAft>
              <a:buClr>
                <a:schemeClr val="dk1"/>
              </a:buClr>
              <a:buSzPts val="2800"/>
              <a:buFont typeface="Arial"/>
              <a:buNone/>
            </a:pPr>
            <a:r>
              <a:t/>
            </a:r>
            <a:endParaRPr b="1" sz="2800">
              <a:solidFill>
                <a:schemeClr val="dk1"/>
              </a:solidFill>
              <a:latin typeface="Calibri"/>
              <a:ea typeface="Calibri"/>
              <a:cs typeface="Calibri"/>
              <a:sym typeface="Calibri"/>
            </a:endParaRPr>
          </a:p>
        </p:txBody>
      </p:sp>
      <p:pic>
        <p:nvPicPr>
          <p:cNvPr descr="books-transparent-aesthetic-2.png" id="102" name="Google Shape;102;p15"/>
          <p:cNvPicPr preferRelativeResize="0"/>
          <p:nvPr/>
        </p:nvPicPr>
        <p:blipFill rotWithShape="1">
          <a:blip r:embed="rId3">
            <a:alphaModFix/>
          </a:blip>
          <a:srcRect b="0" l="0" r="0" t="0"/>
          <a:stretch/>
        </p:blipFill>
        <p:spPr>
          <a:xfrm>
            <a:off x="9421374" y="4666842"/>
            <a:ext cx="2602522" cy="2012617"/>
          </a:xfrm>
          <a:prstGeom prst="snip2DiagRect">
            <a:avLst>
              <a:gd fmla="val 23441"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adr.jpg" id="103" name="Google Shape;103;p15"/>
          <p:cNvPicPr preferRelativeResize="0"/>
          <p:nvPr/>
        </p:nvPicPr>
        <p:blipFill rotWithShape="1">
          <a:blip r:embed="rId4">
            <a:alphaModFix/>
          </a:blip>
          <a:srcRect b="0" l="0" r="0" t="0"/>
          <a:stretch/>
        </p:blipFill>
        <p:spPr>
          <a:xfrm rot="8113891">
            <a:off x="10406703" y="3949718"/>
            <a:ext cx="380407" cy="294931"/>
          </a:xfrm>
          <a:prstGeom prst="rect">
            <a:avLst/>
          </a:prstGeom>
          <a:noFill/>
          <a:ln>
            <a:noFill/>
          </a:ln>
        </p:spPr>
      </p:pic>
      <p:pic>
        <p:nvPicPr>
          <p:cNvPr id="104" name="Google Shape;104;p15" title="azure logo.png"/>
          <p:cNvPicPr preferRelativeResize="0"/>
          <p:nvPr/>
        </p:nvPicPr>
        <p:blipFill>
          <a:blip r:embed="rId5">
            <a:alphaModFix/>
          </a:blip>
          <a:stretch>
            <a:fillRect/>
          </a:stretch>
        </p:blipFill>
        <p:spPr>
          <a:xfrm>
            <a:off x="314350" y="332200"/>
            <a:ext cx="850898" cy="7925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42"/>
          <p:cNvSpPr txBox="1"/>
          <p:nvPr/>
        </p:nvSpPr>
        <p:spPr>
          <a:xfrm>
            <a:off x="1165251" y="1221800"/>
            <a:ext cx="341057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KİMYASAL MADDELER DEPOLANIRKEN;</a:t>
            </a:r>
            <a:endParaRPr sz="2000">
              <a:solidFill>
                <a:schemeClr val="dk1"/>
              </a:solidFill>
              <a:latin typeface="Teko"/>
              <a:ea typeface="Teko"/>
              <a:cs typeface="Teko"/>
              <a:sym typeface="Teko"/>
            </a:endParaRPr>
          </a:p>
        </p:txBody>
      </p:sp>
      <p:sp>
        <p:nvSpPr>
          <p:cNvPr id="431" name="Google Shape;431;p42"/>
          <p:cNvSpPr txBox="1"/>
          <p:nvPr/>
        </p:nvSpPr>
        <p:spPr>
          <a:xfrm>
            <a:off x="682500" y="1929310"/>
            <a:ext cx="6435710" cy="1047317"/>
          </a:xfrm>
          <a:prstGeom prst="rect">
            <a:avLst/>
          </a:prstGeom>
          <a:noFill/>
          <a:ln>
            <a:noFill/>
          </a:ln>
        </p:spPr>
        <p:txBody>
          <a:bodyPr anchorCtr="0" anchor="t" bIns="45700" lIns="91425" spcFirstLastPara="1" rIns="91425" wrap="square" tIns="45700">
            <a:normAutofit fontScale="92500"/>
          </a:bodyPr>
          <a:lstStyle/>
          <a:p>
            <a:pPr indent="0" lvl="0" marL="109728" marR="0" rtl="0" algn="l">
              <a:lnSpc>
                <a:spcPct val="90000"/>
              </a:lnSpc>
              <a:spcBef>
                <a:spcPts val="0"/>
              </a:spcBef>
              <a:spcAft>
                <a:spcPts val="0"/>
              </a:spcAft>
              <a:buClr>
                <a:schemeClr val="dk1"/>
              </a:buClr>
              <a:buSzPct val="100000"/>
              <a:buFont typeface="Arial"/>
              <a:buNone/>
            </a:pPr>
            <a:r>
              <a:rPr lang="tr-TR" sz="1600">
                <a:solidFill>
                  <a:schemeClr val="dk1"/>
                </a:solidFill>
                <a:latin typeface="Teko"/>
                <a:ea typeface="Teko"/>
                <a:cs typeface="Teko"/>
                <a:sym typeface="Teko"/>
              </a:rPr>
              <a:t>-Kimyasal rafların önünde malzemenin zemine düşmemesi için koruyucu emniyet kilidi olmalıdır.</a:t>
            </a:r>
            <a:endParaRPr/>
          </a:p>
          <a:p>
            <a:pPr indent="0" lvl="0" marL="109728" marR="0" rtl="0" algn="l">
              <a:lnSpc>
                <a:spcPct val="90000"/>
              </a:lnSpc>
              <a:spcBef>
                <a:spcPts val="1000"/>
              </a:spcBef>
              <a:spcAft>
                <a:spcPts val="0"/>
              </a:spcAft>
              <a:buClr>
                <a:schemeClr val="dk1"/>
              </a:buClr>
              <a:buSzPct val="100000"/>
              <a:buFont typeface="Arial"/>
              <a:buNone/>
            </a:pPr>
            <a:r>
              <a:rPr lang="tr-TR" sz="1600">
                <a:solidFill>
                  <a:schemeClr val="dk1"/>
                </a:solidFill>
                <a:latin typeface="Teko"/>
                <a:ea typeface="Teko"/>
                <a:cs typeface="Teko"/>
                <a:sym typeface="Teko"/>
              </a:rPr>
              <a:t>-Kimyasal maddeler raflara yerleştirilirken tehlike etiketlerine dikkat edilmesi gerekir.</a:t>
            </a:r>
            <a:endParaRPr/>
          </a:p>
          <a:p>
            <a:pPr indent="0" lvl="0" marL="0" marR="0" rtl="0" algn="l">
              <a:lnSpc>
                <a:spcPct val="90000"/>
              </a:lnSpc>
              <a:spcBef>
                <a:spcPts val="1000"/>
              </a:spcBef>
              <a:spcAft>
                <a:spcPts val="0"/>
              </a:spcAft>
              <a:buClr>
                <a:schemeClr val="dk1"/>
              </a:buClr>
              <a:buSzPct val="100000"/>
              <a:buFont typeface="Arial"/>
              <a:buNone/>
            </a:pPr>
            <a:r>
              <a:rPr lang="tr-TR" sz="1600">
                <a:solidFill>
                  <a:schemeClr val="dk1"/>
                </a:solidFill>
                <a:latin typeface="Teko"/>
                <a:ea typeface="Teko"/>
                <a:cs typeface="Teko"/>
                <a:sym typeface="Teko"/>
              </a:rPr>
              <a:t>   -Orjinal ambalajından çıkarılan kimyasal maddeler uygun şekilde işaretlenmeli ve etiketlendirilmelidir.</a:t>
            </a:r>
            <a:endParaRPr/>
          </a:p>
          <a:p>
            <a:pPr indent="0" lvl="0" marL="0" marR="0" rtl="0" algn="l">
              <a:lnSpc>
                <a:spcPct val="90000"/>
              </a:lnSpc>
              <a:spcBef>
                <a:spcPts val="1000"/>
              </a:spcBef>
              <a:spcAft>
                <a:spcPts val="0"/>
              </a:spcAft>
              <a:buClr>
                <a:schemeClr val="dk1"/>
              </a:buClr>
              <a:buSzPct val="100000"/>
              <a:buFont typeface="Arial"/>
              <a:buNone/>
            </a:pPr>
            <a:r>
              <a:t/>
            </a:r>
            <a:endParaRPr sz="1600">
              <a:solidFill>
                <a:schemeClr val="dk1"/>
              </a:solidFill>
              <a:latin typeface="Teko"/>
              <a:ea typeface="Teko"/>
              <a:cs typeface="Teko"/>
              <a:sym typeface="Teko"/>
            </a:endParaRPr>
          </a:p>
          <a:p>
            <a:pPr indent="0" lvl="0" marL="0" marR="0" rtl="0" algn="l">
              <a:lnSpc>
                <a:spcPct val="90000"/>
              </a:lnSpc>
              <a:spcBef>
                <a:spcPts val="1000"/>
              </a:spcBef>
              <a:spcAft>
                <a:spcPts val="0"/>
              </a:spcAft>
              <a:buClr>
                <a:schemeClr val="dk1"/>
              </a:buClr>
              <a:buSzPct val="100000"/>
              <a:buFont typeface="Arial"/>
              <a:buNone/>
            </a:pPr>
            <a:r>
              <a:t/>
            </a:r>
            <a:endParaRPr sz="1400">
              <a:solidFill>
                <a:schemeClr val="dk1"/>
              </a:solidFill>
              <a:latin typeface="Teko"/>
              <a:ea typeface="Teko"/>
              <a:cs typeface="Teko"/>
              <a:sym typeface="Teko"/>
            </a:endParaRPr>
          </a:p>
        </p:txBody>
      </p:sp>
      <p:pic>
        <p:nvPicPr>
          <p:cNvPr descr="C:\Users\FATMA KIRKKESELİ\Desktop\ADR_AMBALAJ_RESIMLERI.JPG" id="432" name="Google Shape;432;p42"/>
          <p:cNvPicPr preferRelativeResize="0"/>
          <p:nvPr/>
        </p:nvPicPr>
        <p:blipFill rotWithShape="1">
          <a:blip r:embed="rId3">
            <a:alphaModFix/>
          </a:blip>
          <a:srcRect b="0" l="0" r="0" t="0"/>
          <a:stretch/>
        </p:blipFill>
        <p:spPr>
          <a:xfrm>
            <a:off x="4486986" y="3897244"/>
            <a:ext cx="2077066" cy="1671785"/>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residuos-peligrosos.jpg" id="433" name="Google Shape;433;p42"/>
          <p:cNvPicPr preferRelativeResize="0"/>
          <p:nvPr/>
        </p:nvPicPr>
        <p:blipFill rotWithShape="1">
          <a:blip r:embed="rId4">
            <a:alphaModFix/>
          </a:blip>
          <a:srcRect b="0" l="0" r="0" t="0"/>
          <a:stretch/>
        </p:blipFill>
        <p:spPr>
          <a:xfrm>
            <a:off x="1250424" y="3777945"/>
            <a:ext cx="2089080" cy="1791084"/>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434" name="Google Shape;434;p42" title="azure logo.png"/>
          <p:cNvPicPr preferRelativeResize="0"/>
          <p:nvPr/>
        </p:nvPicPr>
        <p:blipFill>
          <a:blip r:embed="rId5">
            <a:alphaModFix/>
          </a:blip>
          <a:stretch>
            <a:fillRect/>
          </a:stretch>
        </p:blipFill>
        <p:spPr>
          <a:xfrm>
            <a:off x="314350" y="332200"/>
            <a:ext cx="850898" cy="792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43"/>
          <p:cNvSpPr txBox="1"/>
          <p:nvPr/>
        </p:nvSpPr>
        <p:spPr>
          <a:xfrm>
            <a:off x="1165251" y="1144474"/>
            <a:ext cx="316684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KİMYASAL MADDELER DEPOSUNDA;</a:t>
            </a:r>
            <a:endParaRPr sz="2000">
              <a:solidFill>
                <a:schemeClr val="dk1"/>
              </a:solidFill>
              <a:latin typeface="Teko"/>
              <a:ea typeface="Teko"/>
              <a:cs typeface="Teko"/>
              <a:sym typeface="Teko"/>
            </a:endParaRPr>
          </a:p>
        </p:txBody>
      </p:sp>
      <p:sp>
        <p:nvSpPr>
          <p:cNvPr id="440" name="Google Shape;440;p43"/>
          <p:cNvSpPr txBox="1"/>
          <p:nvPr/>
        </p:nvSpPr>
        <p:spPr>
          <a:xfrm>
            <a:off x="1165251" y="2125652"/>
            <a:ext cx="7229475" cy="2308324"/>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tr-TR" sz="1800">
                <a:solidFill>
                  <a:schemeClr val="dk1"/>
                </a:solidFill>
                <a:latin typeface="Teko"/>
                <a:ea typeface="Teko"/>
                <a:cs typeface="Teko"/>
                <a:sym typeface="Teko"/>
              </a:rPr>
              <a:t>Bazı kimyasal maddeler bir araya geldikleri zaman birbirleriyle çok şiddetli reaksiyona girerler. Dolayısıyla sızıntı, yangın, kaza vb. durumlarda ambalajları, taşma kapları hasara uğrayabilir ve böyle durumlarda birbirleriyle reaksiyona girebilirler. Şayet belli bir miktardan fazla iseler, bunların beraberce depolanmasına izin verilmemelidir.</a:t>
            </a:r>
            <a:endParaRPr/>
          </a:p>
          <a:p>
            <a:pPr indent="-171450" lvl="0" marL="285750" marR="0" rtl="0" algn="l">
              <a:spcBef>
                <a:spcPts val="0"/>
              </a:spcBef>
              <a:spcAft>
                <a:spcPts val="0"/>
              </a:spcAft>
              <a:buClr>
                <a:schemeClr val="dk1"/>
              </a:buClr>
              <a:buSzPts val="1800"/>
              <a:buFont typeface="Arial"/>
              <a:buNone/>
            </a:pPr>
            <a:r>
              <a:t/>
            </a:r>
            <a:endParaRPr sz="1800">
              <a:solidFill>
                <a:schemeClr val="dk1"/>
              </a:solidFill>
              <a:latin typeface="Teko"/>
              <a:ea typeface="Teko"/>
              <a:cs typeface="Teko"/>
              <a:sym typeface="Teko"/>
            </a:endParaRPr>
          </a:p>
          <a:p>
            <a:pPr indent="-285750" lvl="0" marL="285750" marR="0" rtl="0" algn="l">
              <a:spcBef>
                <a:spcPts val="0"/>
              </a:spcBef>
              <a:spcAft>
                <a:spcPts val="0"/>
              </a:spcAft>
              <a:buClr>
                <a:schemeClr val="dk1"/>
              </a:buClr>
              <a:buSzPts val="1800"/>
              <a:buFont typeface="Arial"/>
              <a:buChar char="•"/>
            </a:pPr>
            <a:r>
              <a:rPr lang="tr-TR" sz="1800">
                <a:solidFill>
                  <a:schemeClr val="dk1"/>
                </a:solidFill>
                <a:latin typeface="Teko"/>
                <a:ea typeface="Teko"/>
                <a:cs typeface="Teko"/>
                <a:sym typeface="Teko"/>
              </a:rPr>
              <a:t>Kimyasallarla çalışanlarda sigara içenler, içmeyenlere göre iki kat daha fazla risk altındadır.</a:t>
            </a:r>
            <a:endParaRPr/>
          </a:p>
          <a:p>
            <a:pPr indent="-171450" lvl="0" marL="285750" marR="0" rtl="0" algn="l">
              <a:spcBef>
                <a:spcPts val="0"/>
              </a:spcBef>
              <a:spcAft>
                <a:spcPts val="0"/>
              </a:spcAft>
              <a:buClr>
                <a:schemeClr val="dk1"/>
              </a:buClr>
              <a:buSzPts val="1800"/>
              <a:buFont typeface="Arial"/>
              <a:buNone/>
            </a:pPr>
            <a:r>
              <a:t/>
            </a:r>
            <a:endParaRPr sz="1800">
              <a:solidFill>
                <a:schemeClr val="dk1"/>
              </a:solidFill>
              <a:latin typeface="Teko"/>
              <a:ea typeface="Teko"/>
              <a:cs typeface="Teko"/>
              <a:sym typeface="Teko"/>
            </a:endParaRPr>
          </a:p>
          <a:p>
            <a:pPr indent="-285750" lvl="0" marL="285750" marR="0" rtl="0" algn="l">
              <a:spcBef>
                <a:spcPts val="0"/>
              </a:spcBef>
              <a:spcAft>
                <a:spcPts val="0"/>
              </a:spcAft>
              <a:buClr>
                <a:schemeClr val="dk1"/>
              </a:buClr>
              <a:buSzPts val="1800"/>
              <a:buFont typeface="Arial"/>
              <a:buChar char="•"/>
            </a:pPr>
            <a:r>
              <a:rPr lang="tr-TR" sz="1800">
                <a:solidFill>
                  <a:schemeClr val="dk1"/>
                </a:solidFill>
                <a:latin typeface="Teko"/>
                <a:ea typeface="Teko"/>
                <a:cs typeface="Teko"/>
                <a:sym typeface="Teko"/>
              </a:rPr>
              <a:t>Kimyasal maddeler özelliğine göre ayrı bölümlerde depolanmalıdır.</a:t>
            </a:r>
            <a:endParaRPr/>
          </a:p>
        </p:txBody>
      </p:sp>
      <p:pic>
        <p:nvPicPr>
          <p:cNvPr id="441" name="Google Shape;441;p43"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44"/>
          <p:cNvSpPr txBox="1"/>
          <p:nvPr/>
        </p:nvSpPr>
        <p:spPr>
          <a:xfrm>
            <a:off x="1165251" y="1114798"/>
            <a:ext cx="317636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KİMYASAL MADDELER DEPOSUNDA;</a:t>
            </a:r>
            <a:endParaRPr sz="2000">
              <a:solidFill>
                <a:schemeClr val="dk1"/>
              </a:solidFill>
              <a:latin typeface="Teko"/>
              <a:ea typeface="Teko"/>
              <a:cs typeface="Teko"/>
              <a:sym typeface="Teko"/>
            </a:endParaRPr>
          </a:p>
        </p:txBody>
      </p:sp>
      <p:sp>
        <p:nvSpPr>
          <p:cNvPr id="447" name="Google Shape;447;p44"/>
          <p:cNvSpPr txBox="1"/>
          <p:nvPr/>
        </p:nvSpPr>
        <p:spPr>
          <a:xfrm>
            <a:off x="1238904" y="1717303"/>
            <a:ext cx="2843808" cy="797298"/>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600"/>
              <a:buFont typeface="Arial"/>
              <a:buNone/>
            </a:pPr>
            <a:r>
              <a:rPr lang="tr-TR" sz="1600">
                <a:solidFill>
                  <a:schemeClr val="dk1"/>
                </a:solidFill>
                <a:latin typeface="Teko"/>
                <a:ea typeface="Teko"/>
                <a:cs typeface="Teko"/>
                <a:sym typeface="Teko"/>
              </a:rPr>
              <a:t>Depo içerisinde kimyasal madde dökülmelerinde kullanılacak temizleme kiti bulunmalıdır.</a:t>
            </a:r>
            <a:endParaRPr/>
          </a:p>
        </p:txBody>
      </p:sp>
      <p:pic>
        <p:nvPicPr>
          <p:cNvPr descr="C:\Users\FATMA KIRKKESELİ\Desktop\20 litre labratuvar serti.jpg" id="448" name="Google Shape;448;p44"/>
          <p:cNvPicPr preferRelativeResize="0"/>
          <p:nvPr/>
        </p:nvPicPr>
        <p:blipFill rotWithShape="1">
          <a:blip r:embed="rId3">
            <a:alphaModFix/>
          </a:blip>
          <a:srcRect b="0" l="0" r="0" t="0"/>
          <a:stretch/>
        </p:blipFill>
        <p:spPr>
          <a:xfrm>
            <a:off x="5154934" y="2322059"/>
            <a:ext cx="2089835" cy="1668039"/>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kisisel-koruyucu-ekipman-testleri.jpg" id="449" name="Google Shape;449;p44"/>
          <p:cNvPicPr preferRelativeResize="0"/>
          <p:nvPr/>
        </p:nvPicPr>
        <p:blipFill rotWithShape="1">
          <a:blip r:embed="rId4">
            <a:alphaModFix/>
          </a:blip>
          <a:srcRect b="0" l="0" r="0" t="0"/>
          <a:stretch/>
        </p:blipFill>
        <p:spPr>
          <a:xfrm>
            <a:off x="5154934" y="4262290"/>
            <a:ext cx="1988460" cy="1821839"/>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kimyasal-iş-740x370.jpg" id="450" name="Google Shape;450;p44"/>
          <p:cNvPicPr preferRelativeResize="0"/>
          <p:nvPr/>
        </p:nvPicPr>
        <p:blipFill rotWithShape="1">
          <a:blip r:embed="rId5">
            <a:alphaModFix/>
          </a:blip>
          <a:srcRect b="0" l="0" r="0" t="0"/>
          <a:stretch/>
        </p:blipFill>
        <p:spPr>
          <a:xfrm>
            <a:off x="1582783" y="4333611"/>
            <a:ext cx="2227217" cy="1679199"/>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C:\Users\FATMA KIRKKESELİ\Desktop\images (1).jpg" id="451" name="Google Shape;451;p44"/>
          <p:cNvPicPr preferRelativeResize="0"/>
          <p:nvPr/>
        </p:nvPicPr>
        <p:blipFill rotWithShape="1">
          <a:blip r:embed="rId6">
            <a:alphaModFix/>
          </a:blip>
          <a:srcRect b="0" l="0" r="0" t="0"/>
          <a:stretch/>
        </p:blipFill>
        <p:spPr>
          <a:xfrm>
            <a:off x="5205622" y="595910"/>
            <a:ext cx="1988460" cy="1446474"/>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452" name="Google Shape;452;p44"/>
          <p:cNvSpPr txBox="1"/>
          <p:nvPr/>
        </p:nvSpPr>
        <p:spPr>
          <a:xfrm>
            <a:off x="1221016" y="2716996"/>
            <a:ext cx="3176365" cy="10829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600">
                <a:solidFill>
                  <a:schemeClr val="dk1"/>
                </a:solidFill>
                <a:latin typeface="Teko"/>
                <a:ea typeface="Teko"/>
                <a:cs typeface="Teko"/>
                <a:sym typeface="Teko"/>
              </a:rPr>
              <a:t>Depo içerisinde kimyasalların dökülme ve saçılmasında alana müdahale edecek görevlilerin kullandığı acil dökülme seti ve/veya kıyafetleri bulunmalıdır. </a:t>
            </a:r>
            <a:endParaRPr/>
          </a:p>
        </p:txBody>
      </p:sp>
      <p:pic>
        <p:nvPicPr>
          <p:cNvPr id="453" name="Google Shape;453;p44" title="azure logo.png"/>
          <p:cNvPicPr preferRelativeResize="0"/>
          <p:nvPr/>
        </p:nvPicPr>
        <p:blipFill>
          <a:blip r:embed="rId7">
            <a:alphaModFix/>
          </a:blip>
          <a:stretch>
            <a:fillRect/>
          </a:stretch>
        </p:blipFill>
        <p:spPr>
          <a:xfrm>
            <a:off x="314350" y="332200"/>
            <a:ext cx="850898" cy="7925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45"/>
          <p:cNvSpPr txBox="1"/>
          <p:nvPr/>
        </p:nvSpPr>
        <p:spPr>
          <a:xfrm>
            <a:off x="1165251" y="1170055"/>
            <a:ext cx="328968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KİMYASAL MADDELER DEPOSUNDA;</a:t>
            </a:r>
            <a:endParaRPr sz="2000">
              <a:solidFill>
                <a:schemeClr val="dk1"/>
              </a:solidFill>
              <a:latin typeface="Teko"/>
              <a:ea typeface="Teko"/>
              <a:cs typeface="Teko"/>
              <a:sym typeface="Teko"/>
            </a:endParaRPr>
          </a:p>
        </p:txBody>
      </p:sp>
      <p:sp>
        <p:nvSpPr>
          <p:cNvPr id="459" name="Google Shape;459;p45"/>
          <p:cNvSpPr txBox="1"/>
          <p:nvPr/>
        </p:nvSpPr>
        <p:spPr>
          <a:xfrm>
            <a:off x="1027749" y="2184498"/>
            <a:ext cx="8386905" cy="2489004"/>
          </a:xfrm>
          <a:prstGeom prst="rect">
            <a:avLst/>
          </a:prstGeom>
          <a:noFill/>
          <a:ln>
            <a:noFill/>
          </a:ln>
        </p:spPr>
        <p:txBody>
          <a:bodyPr anchorCtr="0" anchor="t" bIns="45700" lIns="91425" spcFirstLastPara="1" rIns="91425" wrap="square" tIns="45700">
            <a:normAutofit lnSpcReduction="10000"/>
          </a:bodyPr>
          <a:lstStyle/>
          <a:p>
            <a:pPr indent="-228600" lvl="0" marL="228600" marR="0" rtl="0" algn="l">
              <a:lnSpc>
                <a:spcPct val="90000"/>
              </a:lnSpc>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Bazı kimyasal maddeler bir araya geldikleri zaman</a:t>
            </a:r>
            <a:br>
              <a:rPr lang="tr-TR" sz="1600">
                <a:solidFill>
                  <a:schemeClr val="dk1"/>
                </a:solidFill>
                <a:latin typeface="Teko"/>
                <a:ea typeface="Teko"/>
                <a:cs typeface="Teko"/>
                <a:sym typeface="Teko"/>
              </a:rPr>
            </a:br>
            <a:r>
              <a:rPr lang="tr-TR" sz="1600">
                <a:solidFill>
                  <a:schemeClr val="dk1"/>
                </a:solidFill>
                <a:latin typeface="Teko"/>
                <a:ea typeface="Teko"/>
                <a:cs typeface="Teko"/>
                <a:sym typeface="Teko"/>
              </a:rPr>
              <a:t>birbirleriyle çok şiddetli reaksiyona girerler. Dolayısıyla sızıntı, yangın, kaza vb. durumlarda ambalajları, taşma kapları hasara uğrayabilir ve böyle durumlarda birbirleriyle reaksiyona girebilirler. Şayet belli bir miktardan fazla iseler, bunların beraberce depolanmasına izin verilmemelidir.</a:t>
            </a:r>
            <a:endParaRPr/>
          </a:p>
          <a:p>
            <a:pPr indent="0" lvl="0" marL="0" marR="0" rtl="0" algn="l">
              <a:lnSpc>
                <a:spcPct val="90000"/>
              </a:lnSpc>
              <a:spcBef>
                <a:spcPts val="1000"/>
              </a:spcBef>
              <a:spcAft>
                <a:spcPts val="0"/>
              </a:spcAft>
              <a:buClr>
                <a:schemeClr val="dk1"/>
              </a:buClr>
              <a:buSzPts val="1600"/>
              <a:buFont typeface="Arial"/>
              <a:buNone/>
            </a:pPr>
            <a:r>
              <a:t/>
            </a:r>
            <a:endParaRPr sz="1600">
              <a:solidFill>
                <a:schemeClr val="dk1"/>
              </a:solidFill>
              <a:latin typeface="Teko"/>
              <a:ea typeface="Teko"/>
              <a:cs typeface="Teko"/>
              <a:sym typeface="Teko"/>
            </a:endParaRPr>
          </a:p>
          <a:p>
            <a:pPr indent="-228600" lvl="0" marL="228600" marR="0" rtl="0" algn="l">
              <a:lnSpc>
                <a:spcPct val="90000"/>
              </a:lnSpc>
              <a:spcBef>
                <a:spcPts val="1000"/>
              </a:spcBef>
              <a:spcAft>
                <a:spcPts val="0"/>
              </a:spcAft>
              <a:buClr>
                <a:schemeClr val="dk1"/>
              </a:buClr>
              <a:buSzPts val="1600"/>
              <a:buFont typeface="Arial"/>
              <a:buChar char="•"/>
            </a:pPr>
            <a:r>
              <a:rPr lang="tr-TR" sz="1600">
                <a:solidFill>
                  <a:schemeClr val="dk1"/>
                </a:solidFill>
                <a:latin typeface="Teko"/>
                <a:ea typeface="Teko"/>
                <a:cs typeface="Teko"/>
                <a:sym typeface="Teko"/>
              </a:rPr>
              <a:t>Kimyasallarla çalışanlarda sigara içenler , içmeyenlere göre iki kat daha fazla risk altındadır.</a:t>
            </a:r>
            <a:endParaRPr/>
          </a:p>
          <a:p>
            <a:pPr indent="0" lvl="0" marL="0" marR="0" rtl="0" algn="l">
              <a:lnSpc>
                <a:spcPct val="90000"/>
              </a:lnSpc>
              <a:spcBef>
                <a:spcPts val="1000"/>
              </a:spcBef>
              <a:spcAft>
                <a:spcPts val="0"/>
              </a:spcAft>
              <a:buClr>
                <a:schemeClr val="dk1"/>
              </a:buClr>
              <a:buSzPts val="1600"/>
              <a:buFont typeface="Arial"/>
              <a:buNone/>
            </a:pPr>
            <a:r>
              <a:t/>
            </a:r>
            <a:endParaRPr sz="1600">
              <a:solidFill>
                <a:schemeClr val="dk1"/>
              </a:solidFill>
              <a:latin typeface="Teko"/>
              <a:ea typeface="Teko"/>
              <a:cs typeface="Teko"/>
              <a:sym typeface="Teko"/>
            </a:endParaRPr>
          </a:p>
          <a:p>
            <a:pPr indent="-228600" lvl="0" marL="228600" marR="0" rtl="0" algn="l">
              <a:lnSpc>
                <a:spcPct val="90000"/>
              </a:lnSpc>
              <a:spcBef>
                <a:spcPts val="1000"/>
              </a:spcBef>
              <a:spcAft>
                <a:spcPts val="0"/>
              </a:spcAft>
              <a:buClr>
                <a:schemeClr val="dk1"/>
              </a:buClr>
              <a:buSzPts val="1600"/>
              <a:buFont typeface="Arial"/>
              <a:buChar char="•"/>
            </a:pPr>
            <a:r>
              <a:rPr lang="tr-TR" sz="1600">
                <a:solidFill>
                  <a:schemeClr val="dk1"/>
                </a:solidFill>
                <a:latin typeface="Teko"/>
                <a:ea typeface="Teko"/>
                <a:cs typeface="Teko"/>
                <a:sym typeface="Teko"/>
              </a:rPr>
              <a:t>Kimyasal maddeler özelliğine göre ayrı bölümlerde depolanmalıdır.</a:t>
            </a:r>
            <a:br>
              <a:rPr lang="tr-TR" sz="1600">
                <a:solidFill>
                  <a:schemeClr val="dk1"/>
                </a:solidFill>
                <a:latin typeface="Teko"/>
                <a:ea typeface="Teko"/>
                <a:cs typeface="Teko"/>
                <a:sym typeface="Teko"/>
              </a:rPr>
            </a:br>
            <a:endParaRPr sz="1600">
              <a:solidFill>
                <a:schemeClr val="dk1"/>
              </a:solidFill>
              <a:latin typeface="Teko"/>
              <a:ea typeface="Teko"/>
              <a:cs typeface="Teko"/>
              <a:sym typeface="Teko"/>
            </a:endParaRPr>
          </a:p>
        </p:txBody>
      </p:sp>
      <p:pic>
        <p:nvPicPr>
          <p:cNvPr id="460" name="Google Shape;460;p45"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46"/>
          <p:cNvSpPr txBox="1"/>
          <p:nvPr/>
        </p:nvSpPr>
        <p:spPr>
          <a:xfrm>
            <a:off x="4479109" y="1157934"/>
            <a:ext cx="3233782"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KİMYASAL MADDELER DEPOSUNDA;</a:t>
            </a:r>
            <a:endParaRPr sz="2000">
              <a:solidFill>
                <a:schemeClr val="dk1"/>
              </a:solidFill>
              <a:latin typeface="Teko"/>
              <a:ea typeface="Teko"/>
              <a:cs typeface="Teko"/>
              <a:sym typeface="Teko"/>
            </a:endParaRPr>
          </a:p>
        </p:txBody>
      </p:sp>
      <p:sp>
        <p:nvSpPr>
          <p:cNvPr id="466" name="Google Shape;466;p46"/>
          <p:cNvSpPr txBox="1"/>
          <p:nvPr/>
        </p:nvSpPr>
        <p:spPr>
          <a:xfrm>
            <a:off x="3477972" y="2060465"/>
            <a:ext cx="5236056" cy="356881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1600"/>
              <a:buFont typeface="Arial"/>
              <a:buNone/>
            </a:pPr>
            <a:r>
              <a:rPr b="1" lang="tr-TR" sz="1600" u="sng">
                <a:solidFill>
                  <a:schemeClr val="dk1"/>
                </a:solidFill>
                <a:latin typeface="Teko"/>
                <a:ea typeface="Teko"/>
                <a:cs typeface="Teko"/>
                <a:sym typeface="Teko"/>
              </a:rPr>
              <a:t>Kullanımda ise;</a:t>
            </a:r>
            <a:endParaRPr/>
          </a:p>
          <a:p>
            <a:pPr indent="0" lvl="0" marL="0" marR="0" rtl="0" algn="l">
              <a:lnSpc>
                <a:spcPct val="90000"/>
              </a:lnSpc>
              <a:spcBef>
                <a:spcPts val="1000"/>
              </a:spcBef>
              <a:spcAft>
                <a:spcPts val="0"/>
              </a:spcAft>
              <a:buClr>
                <a:schemeClr val="dk1"/>
              </a:buClr>
              <a:buSzPts val="400"/>
              <a:buFont typeface="Arial"/>
              <a:buNone/>
            </a:pPr>
            <a:br>
              <a:rPr lang="tr-TR" sz="400">
                <a:solidFill>
                  <a:schemeClr val="dk1"/>
                </a:solidFill>
                <a:latin typeface="Teko"/>
                <a:ea typeface="Teko"/>
                <a:cs typeface="Teko"/>
                <a:sym typeface="Teko"/>
              </a:rPr>
            </a:br>
            <a:r>
              <a:rPr lang="tr-TR" sz="1600">
                <a:solidFill>
                  <a:schemeClr val="dk1"/>
                </a:solidFill>
                <a:latin typeface="Teko"/>
                <a:ea typeface="Teko"/>
                <a:cs typeface="Teko"/>
                <a:sym typeface="Teko"/>
              </a:rPr>
              <a:t>• Kimyasal maddeler depodan ancak günlük ihtiyaç kadar alınmalı, Kullanım yerlerinde bir günlük ihtiyaçtan fazlası bulundurulmamalıdır.</a:t>
            </a:r>
            <a:endParaRPr/>
          </a:p>
          <a:p>
            <a:pPr indent="0" lvl="0" marL="0" marR="0" rtl="0" algn="l">
              <a:lnSpc>
                <a:spcPct val="90000"/>
              </a:lnSpc>
              <a:spcBef>
                <a:spcPts val="1000"/>
              </a:spcBef>
              <a:spcAft>
                <a:spcPts val="0"/>
              </a:spcAft>
              <a:buClr>
                <a:schemeClr val="dk1"/>
              </a:buClr>
              <a:buSzPts val="1600"/>
              <a:buFont typeface="Arial"/>
              <a:buNone/>
            </a:pPr>
            <a:br>
              <a:rPr lang="tr-TR" sz="1600">
                <a:solidFill>
                  <a:schemeClr val="dk1"/>
                </a:solidFill>
                <a:latin typeface="Teko"/>
                <a:ea typeface="Teko"/>
                <a:cs typeface="Teko"/>
                <a:sym typeface="Teko"/>
              </a:rPr>
            </a:br>
            <a:r>
              <a:rPr lang="tr-TR" sz="1600">
                <a:solidFill>
                  <a:schemeClr val="dk1"/>
                </a:solidFill>
                <a:latin typeface="Teko"/>
                <a:ea typeface="Teko"/>
                <a:cs typeface="Teko"/>
                <a:sym typeface="Teko"/>
              </a:rPr>
              <a:t>• Eğer günlük kullanım miktarları çok fazla ise kulanım yeri yanında ikinci bir ara depo oluşturularak fazla malzeme burada depolanmalı ve saatlik kullanıma</a:t>
            </a:r>
            <a:br>
              <a:rPr lang="tr-TR" sz="1600">
                <a:solidFill>
                  <a:schemeClr val="dk1"/>
                </a:solidFill>
                <a:latin typeface="Teko"/>
                <a:ea typeface="Teko"/>
                <a:cs typeface="Teko"/>
                <a:sym typeface="Teko"/>
              </a:rPr>
            </a:br>
            <a:r>
              <a:rPr lang="tr-TR" sz="1600">
                <a:solidFill>
                  <a:schemeClr val="dk1"/>
                </a:solidFill>
                <a:latin typeface="Teko"/>
                <a:ea typeface="Teko"/>
                <a:cs typeface="Teko"/>
                <a:sym typeface="Teko"/>
              </a:rPr>
              <a:t>göre alınmalıdır. (Koltukaltı depoları)</a:t>
            </a:r>
            <a:endParaRPr/>
          </a:p>
          <a:p>
            <a:pPr indent="0" lvl="0" marL="0" marR="0" rtl="0" algn="l">
              <a:lnSpc>
                <a:spcPct val="90000"/>
              </a:lnSpc>
              <a:spcBef>
                <a:spcPts val="1000"/>
              </a:spcBef>
              <a:spcAft>
                <a:spcPts val="0"/>
              </a:spcAft>
              <a:buClr>
                <a:schemeClr val="dk1"/>
              </a:buClr>
              <a:buSzPts val="1600"/>
              <a:buFont typeface="Arial"/>
              <a:buNone/>
            </a:pPr>
            <a:br>
              <a:rPr lang="tr-TR" sz="1600">
                <a:solidFill>
                  <a:schemeClr val="dk1"/>
                </a:solidFill>
                <a:latin typeface="Teko"/>
                <a:ea typeface="Teko"/>
                <a:cs typeface="Teko"/>
                <a:sym typeface="Teko"/>
              </a:rPr>
            </a:br>
            <a:r>
              <a:rPr lang="tr-TR" sz="1600">
                <a:solidFill>
                  <a:schemeClr val="dk1"/>
                </a:solidFill>
                <a:latin typeface="Teko"/>
                <a:ea typeface="Teko"/>
                <a:cs typeface="Teko"/>
                <a:sym typeface="Teko"/>
              </a:rPr>
              <a:t>• Boş olan kimyevi madde teneke ve kapları en az doluları kadar tehlikeli olduğu dikkatten uzak tutulmamalıdır.</a:t>
            </a:r>
            <a:endParaRPr/>
          </a:p>
          <a:p>
            <a:pPr indent="0" lvl="0" marL="0" marR="0" rtl="0" algn="l">
              <a:lnSpc>
                <a:spcPct val="90000"/>
              </a:lnSpc>
              <a:spcBef>
                <a:spcPts val="1000"/>
              </a:spcBef>
              <a:spcAft>
                <a:spcPts val="0"/>
              </a:spcAft>
              <a:buClr>
                <a:schemeClr val="dk1"/>
              </a:buClr>
              <a:buSzPts val="1600"/>
              <a:buFont typeface="Arial"/>
              <a:buNone/>
            </a:pPr>
            <a:br>
              <a:rPr lang="tr-TR" sz="1600">
                <a:solidFill>
                  <a:schemeClr val="dk1"/>
                </a:solidFill>
                <a:latin typeface="Teko"/>
                <a:ea typeface="Teko"/>
                <a:cs typeface="Teko"/>
                <a:sym typeface="Teko"/>
              </a:rPr>
            </a:br>
            <a:r>
              <a:rPr lang="tr-TR" sz="1600">
                <a:solidFill>
                  <a:schemeClr val="dk1"/>
                </a:solidFill>
                <a:latin typeface="Teko"/>
                <a:ea typeface="Teko"/>
                <a:cs typeface="Teko"/>
                <a:sym typeface="Teko"/>
              </a:rPr>
              <a:t>• İçlerinde devamlı çözücü buharı bulunan boş kaplar, kullanım yerlerinde biriktirilmemeli işi bitenler derhal ortamdan uzaklaştırılmalıdır. </a:t>
            </a:r>
            <a:br>
              <a:rPr lang="tr-TR" sz="1600">
                <a:solidFill>
                  <a:schemeClr val="dk1"/>
                </a:solidFill>
                <a:latin typeface="Teko"/>
                <a:ea typeface="Teko"/>
                <a:cs typeface="Teko"/>
                <a:sym typeface="Teko"/>
              </a:rPr>
            </a:br>
            <a:endParaRPr sz="1600">
              <a:solidFill>
                <a:schemeClr val="dk1"/>
              </a:solidFill>
              <a:latin typeface="Teko"/>
              <a:ea typeface="Teko"/>
              <a:cs typeface="Teko"/>
              <a:sym typeface="Teko"/>
            </a:endParaRPr>
          </a:p>
        </p:txBody>
      </p:sp>
      <p:pic>
        <p:nvPicPr>
          <p:cNvPr id="467" name="Google Shape;467;p46"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7"/>
          <p:cNvSpPr txBox="1"/>
          <p:nvPr/>
        </p:nvSpPr>
        <p:spPr>
          <a:xfrm>
            <a:off x="5179819" y="860629"/>
            <a:ext cx="183236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 UYARILARI</a:t>
            </a:r>
            <a:endParaRPr sz="2000">
              <a:solidFill>
                <a:schemeClr val="dk1"/>
              </a:solidFill>
              <a:latin typeface="Teko"/>
              <a:ea typeface="Teko"/>
              <a:cs typeface="Teko"/>
              <a:sym typeface="Teko"/>
            </a:endParaRPr>
          </a:p>
        </p:txBody>
      </p:sp>
      <p:pic>
        <p:nvPicPr>
          <p:cNvPr descr="Explosives.gif" id="473" name="Google Shape;473;p47"/>
          <p:cNvPicPr preferRelativeResize="0"/>
          <p:nvPr/>
        </p:nvPicPr>
        <p:blipFill rotWithShape="1">
          <a:blip r:embed="rId3">
            <a:alphaModFix/>
          </a:blip>
          <a:srcRect b="0" l="0" r="0" t="0"/>
          <a:stretch/>
        </p:blipFill>
        <p:spPr>
          <a:xfrm>
            <a:off x="1760677" y="1503189"/>
            <a:ext cx="1409857" cy="1794624"/>
          </a:xfrm>
          <a:prstGeom prst="rect">
            <a:avLst/>
          </a:prstGeom>
          <a:noFill/>
          <a:ln>
            <a:noFill/>
          </a:ln>
        </p:spPr>
      </p:pic>
      <p:pic>
        <p:nvPicPr>
          <p:cNvPr descr="download (1).png" id="474" name="Google Shape;474;p47"/>
          <p:cNvPicPr preferRelativeResize="0"/>
          <p:nvPr/>
        </p:nvPicPr>
        <p:blipFill rotWithShape="1">
          <a:blip r:embed="rId4">
            <a:alphaModFix/>
          </a:blip>
          <a:srcRect b="0" l="0" r="0" t="0"/>
          <a:stretch/>
        </p:blipFill>
        <p:spPr>
          <a:xfrm>
            <a:off x="4010969" y="1495756"/>
            <a:ext cx="1516355" cy="1794624"/>
          </a:xfrm>
          <a:prstGeom prst="rect">
            <a:avLst/>
          </a:prstGeom>
          <a:noFill/>
          <a:ln>
            <a:noFill/>
          </a:ln>
        </p:spPr>
      </p:pic>
      <p:pic>
        <p:nvPicPr>
          <p:cNvPr descr="1200px-GHS-pictogram-rondflam.svg.png" id="475" name="Google Shape;475;p47"/>
          <p:cNvPicPr preferRelativeResize="0"/>
          <p:nvPr/>
        </p:nvPicPr>
        <p:blipFill rotWithShape="1">
          <a:blip r:embed="rId5">
            <a:alphaModFix/>
          </a:blip>
          <a:srcRect b="0" l="0" r="0" t="0"/>
          <a:stretch/>
        </p:blipFill>
        <p:spPr>
          <a:xfrm>
            <a:off x="6467231" y="1503189"/>
            <a:ext cx="1557967" cy="1794624"/>
          </a:xfrm>
          <a:prstGeom prst="rect">
            <a:avLst/>
          </a:prstGeom>
          <a:noFill/>
          <a:ln>
            <a:noFill/>
          </a:ln>
        </p:spPr>
      </p:pic>
      <p:pic>
        <p:nvPicPr>
          <p:cNvPr descr="images (3).png" id="476" name="Google Shape;476;p47"/>
          <p:cNvPicPr preferRelativeResize="0"/>
          <p:nvPr/>
        </p:nvPicPr>
        <p:blipFill rotWithShape="1">
          <a:blip r:embed="rId6">
            <a:alphaModFix/>
          </a:blip>
          <a:srcRect b="0" l="0" r="0" t="0"/>
          <a:stretch/>
        </p:blipFill>
        <p:spPr>
          <a:xfrm>
            <a:off x="8980165" y="1495756"/>
            <a:ext cx="1451158" cy="1794624"/>
          </a:xfrm>
          <a:prstGeom prst="rect">
            <a:avLst/>
          </a:prstGeom>
          <a:noFill/>
          <a:ln>
            <a:noFill/>
          </a:ln>
        </p:spPr>
      </p:pic>
      <p:sp>
        <p:nvSpPr>
          <p:cNvPr id="477" name="Google Shape;477;p47"/>
          <p:cNvSpPr/>
          <p:nvPr/>
        </p:nvSpPr>
        <p:spPr>
          <a:xfrm>
            <a:off x="4561951" y="3615217"/>
            <a:ext cx="231962" cy="1183341"/>
          </a:xfrm>
          <a:prstGeom prst="downArrow">
            <a:avLst>
              <a:gd fmla="val 50000" name="adj1"/>
              <a:gd fmla="val 50000" name="adj2"/>
            </a:avLst>
          </a:prstGeom>
          <a:solidFill>
            <a:srgbClr val="FF0000"/>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78" name="Google Shape;478;p47"/>
          <p:cNvSpPr/>
          <p:nvPr/>
        </p:nvSpPr>
        <p:spPr>
          <a:xfrm>
            <a:off x="9589763" y="3567621"/>
            <a:ext cx="231962" cy="1183341"/>
          </a:xfrm>
          <a:prstGeom prst="downArrow">
            <a:avLst>
              <a:gd fmla="val 50000" name="adj1"/>
              <a:gd fmla="val 50000" name="adj2"/>
            </a:avLst>
          </a:prstGeom>
          <a:solidFill>
            <a:srgbClr val="FF0000"/>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79" name="Google Shape;479;p47"/>
          <p:cNvSpPr/>
          <p:nvPr/>
        </p:nvSpPr>
        <p:spPr>
          <a:xfrm>
            <a:off x="7135021" y="3615217"/>
            <a:ext cx="231962" cy="1183341"/>
          </a:xfrm>
          <a:prstGeom prst="downArrow">
            <a:avLst>
              <a:gd fmla="val 50000" name="adj1"/>
              <a:gd fmla="val 50000" name="adj2"/>
            </a:avLst>
          </a:prstGeom>
          <a:solidFill>
            <a:srgbClr val="FF0000"/>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80" name="Google Shape;480;p47"/>
          <p:cNvSpPr/>
          <p:nvPr/>
        </p:nvSpPr>
        <p:spPr>
          <a:xfrm>
            <a:off x="2373476" y="3599300"/>
            <a:ext cx="231962" cy="1183341"/>
          </a:xfrm>
          <a:prstGeom prst="downArrow">
            <a:avLst>
              <a:gd fmla="val 50000" name="adj1"/>
              <a:gd fmla="val 50000" name="adj2"/>
            </a:avLst>
          </a:prstGeom>
          <a:solidFill>
            <a:srgbClr val="FF0000"/>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81" name="Google Shape;481;p47"/>
          <p:cNvSpPr/>
          <p:nvPr/>
        </p:nvSpPr>
        <p:spPr>
          <a:xfrm>
            <a:off x="1486554" y="5218457"/>
            <a:ext cx="1994639" cy="1181082"/>
          </a:xfrm>
          <a:prstGeom prst="ellipse">
            <a:avLst/>
          </a:prstGeom>
          <a:solidFill>
            <a:srgbClr val="D8D8D8"/>
          </a:solidFill>
          <a:ln cap="flat" cmpd="sng" w="12700">
            <a:solidFill>
              <a:srgbClr val="C4E0B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1800">
                <a:solidFill>
                  <a:srgbClr val="FF0000"/>
                </a:solidFill>
                <a:latin typeface="Calibri"/>
                <a:ea typeface="Calibri"/>
                <a:cs typeface="Calibri"/>
                <a:sym typeface="Calibri"/>
              </a:rPr>
              <a:t>PATLAYICI</a:t>
            </a:r>
            <a:endParaRPr/>
          </a:p>
        </p:txBody>
      </p:sp>
      <p:sp>
        <p:nvSpPr>
          <p:cNvPr id="482" name="Google Shape;482;p47"/>
          <p:cNvSpPr/>
          <p:nvPr/>
        </p:nvSpPr>
        <p:spPr>
          <a:xfrm>
            <a:off x="3859065" y="5182567"/>
            <a:ext cx="1869696" cy="1252862"/>
          </a:xfrm>
          <a:prstGeom prst="ellipse">
            <a:avLst/>
          </a:prstGeom>
          <a:solidFill>
            <a:srgbClr val="D8D8D8"/>
          </a:solidFill>
          <a:ln cap="flat" cmpd="sng" w="12700">
            <a:solidFill>
              <a:srgbClr val="C4E0B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r">
              <a:spcBef>
                <a:spcPts val="0"/>
              </a:spcBef>
              <a:spcAft>
                <a:spcPts val="0"/>
              </a:spcAft>
              <a:buNone/>
            </a:pPr>
            <a:r>
              <a:rPr b="1" lang="tr-TR" sz="1800">
                <a:solidFill>
                  <a:srgbClr val="FF0000"/>
                </a:solidFill>
                <a:latin typeface="Calibri"/>
                <a:ea typeface="Calibri"/>
                <a:cs typeface="Calibri"/>
                <a:sym typeface="Calibri"/>
              </a:rPr>
              <a:t>YANICILAR</a:t>
            </a:r>
            <a:endParaRPr/>
          </a:p>
        </p:txBody>
      </p:sp>
      <p:sp>
        <p:nvSpPr>
          <p:cNvPr id="483" name="Google Shape;483;p47"/>
          <p:cNvSpPr/>
          <p:nvPr/>
        </p:nvSpPr>
        <p:spPr>
          <a:xfrm>
            <a:off x="6378479" y="5182567"/>
            <a:ext cx="1977007" cy="1252862"/>
          </a:xfrm>
          <a:prstGeom prst="ellipse">
            <a:avLst/>
          </a:prstGeom>
          <a:solidFill>
            <a:srgbClr val="D8D8D8"/>
          </a:solidFill>
          <a:ln cap="flat" cmpd="sng" w="12700">
            <a:solidFill>
              <a:srgbClr val="C4E0B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1600">
                <a:solidFill>
                  <a:srgbClr val="FF0000"/>
                </a:solidFill>
                <a:latin typeface="Calibri"/>
                <a:ea typeface="Calibri"/>
                <a:cs typeface="Calibri"/>
                <a:sym typeface="Calibri"/>
              </a:rPr>
              <a:t>OKSİTLEYİCİ</a:t>
            </a:r>
            <a:endParaRPr/>
          </a:p>
        </p:txBody>
      </p:sp>
      <p:sp>
        <p:nvSpPr>
          <p:cNvPr id="484" name="Google Shape;484;p47"/>
          <p:cNvSpPr/>
          <p:nvPr/>
        </p:nvSpPr>
        <p:spPr>
          <a:xfrm>
            <a:off x="8738880" y="5182567"/>
            <a:ext cx="1977006" cy="1252863"/>
          </a:xfrm>
          <a:prstGeom prst="ellipse">
            <a:avLst/>
          </a:prstGeom>
          <a:solidFill>
            <a:srgbClr val="D8D8D8"/>
          </a:solidFill>
          <a:ln cap="flat" cmpd="sng" w="12700">
            <a:solidFill>
              <a:srgbClr val="BFBFB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1400">
                <a:solidFill>
                  <a:srgbClr val="FF0000"/>
                </a:solidFill>
                <a:latin typeface="Calibri"/>
                <a:ea typeface="Calibri"/>
                <a:cs typeface="Calibri"/>
                <a:sym typeface="Calibri"/>
              </a:rPr>
              <a:t>SIVILAŞTIRILMIŞ GAZLAR</a:t>
            </a:r>
            <a:endParaRPr/>
          </a:p>
        </p:txBody>
      </p:sp>
      <p:pic>
        <p:nvPicPr>
          <p:cNvPr id="485" name="Google Shape;485;p47" title="azure logo.png"/>
          <p:cNvPicPr preferRelativeResize="0"/>
          <p:nvPr/>
        </p:nvPicPr>
        <p:blipFill>
          <a:blip r:embed="rId7">
            <a:alphaModFix/>
          </a:blip>
          <a:stretch>
            <a:fillRect/>
          </a:stretch>
        </p:blipFill>
        <p:spPr>
          <a:xfrm>
            <a:off x="314350" y="332200"/>
            <a:ext cx="850898" cy="7925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48"/>
          <p:cNvSpPr txBox="1"/>
          <p:nvPr/>
        </p:nvSpPr>
        <p:spPr>
          <a:xfrm>
            <a:off x="1288391" y="1314853"/>
            <a:ext cx="185737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TEHLİKE UYARILARI</a:t>
            </a:r>
            <a:endParaRPr sz="2000">
              <a:solidFill>
                <a:schemeClr val="dk1"/>
              </a:solidFill>
              <a:latin typeface="Teko"/>
              <a:ea typeface="Teko"/>
              <a:cs typeface="Teko"/>
              <a:sym typeface="Teko"/>
            </a:endParaRPr>
          </a:p>
        </p:txBody>
      </p:sp>
      <p:pic>
        <p:nvPicPr>
          <p:cNvPr descr="Pictogram_2.png" id="491" name="Google Shape;491;p48"/>
          <p:cNvPicPr preferRelativeResize="0"/>
          <p:nvPr/>
        </p:nvPicPr>
        <p:blipFill rotWithShape="1">
          <a:blip r:embed="rId3">
            <a:alphaModFix/>
          </a:blip>
          <a:srcRect b="0" l="0" r="0" t="0"/>
          <a:stretch/>
        </p:blipFill>
        <p:spPr>
          <a:xfrm>
            <a:off x="871417" y="1951096"/>
            <a:ext cx="1620000" cy="2160000"/>
          </a:xfrm>
          <a:prstGeom prst="rect">
            <a:avLst/>
          </a:prstGeom>
          <a:noFill/>
          <a:ln>
            <a:noFill/>
          </a:ln>
        </p:spPr>
      </p:pic>
      <p:sp>
        <p:nvSpPr>
          <p:cNvPr id="492" name="Google Shape;492;p48"/>
          <p:cNvSpPr/>
          <p:nvPr/>
        </p:nvSpPr>
        <p:spPr>
          <a:xfrm>
            <a:off x="1565436" y="4190971"/>
            <a:ext cx="231962" cy="1183341"/>
          </a:xfrm>
          <a:prstGeom prst="downArrow">
            <a:avLst>
              <a:gd fmla="val 50000" name="adj1"/>
              <a:gd fmla="val 50000" name="adj2"/>
            </a:avLst>
          </a:prstGeom>
          <a:solidFill>
            <a:srgbClr val="FF0000"/>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93" name="Google Shape;493;p48"/>
          <p:cNvSpPr/>
          <p:nvPr/>
        </p:nvSpPr>
        <p:spPr>
          <a:xfrm>
            <a:off x="748578" y="5454187"/>
            <a:ext cx="1865677" cy="1354667"/>
          </a:xfrm>
          <a:prstGeom prst="ellipse">
            <a:avLst/>
          </a:prstGeom>
          <a:solidFill>
            <a:srgbClr val="D8D8D8"/>
          </a:solidFill>
          <a:ln cap="flat" cmpd="sng" w="12700">
            <a:solidFill>
              <a:srgbClr val="C4E0B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1400">
                <a:solidFill>
                  <a:srgbClr val="FF0000"/>
                </a:solidFill>
                <a:latin typeface="Calibri"/>
                <a:ea typeface="Calibri"/>
                <a:cs typeface="Calibri"/>
                <a:sym typeface="Calibri"/>
              </a:rPr>
              <a:t>AŞINDIRICI</a:t>
            </a:r>
            <a:endParaRPr/>
          </a:p>
        </p:txBody>
      </p:sp>
      <p:pic>
        <p:nvPicPr>
          <p:cNvPr descr="1200px-GHS-pictogram-skull.svg.png" id="494" name="Google Shape;494;p48"/>
          <p:cNvPicPr preferRelativeResize="0"/>
          <p:nvPr/>
        </p:nvPicPr>
        <p:blipFill rotWithShape="1">
          <a:blip r:embed="rId4">
            <a:alphaModFix/>
          </a:blip>
          <a:srcRect b="0" l="0" r="0" t="0"/>
          <a:stretch/>
        </p:blipFill>
        <p:spPr>
          <a:xfrm>
            <a:off x="2707239" y="1951096"/>
            <a:ext cx="1620000" cy="2160000"/>
          </a:xfrm>
          <a:prstGeom prst="rect">
            <a:avLst/>
          </a:prstGeom>
          <a:noFill/>
          <a:ln>
            <a:noFill/>
          </a:ln>
        </p:spPr>
      </p:pic>
      <p:pic>
        <p:nvPicPr>
          <p:cNvPr descr="images (1).png" id="495" name="Google Shape;495;p48"/>
          <p:cNvPicPr preferRelativeResize="0"/>
          <p:nvPr/>
        </p:nvPicPr>
        <p:blipFill rotWithShape="1">
          <a:blip r:embed="rId5">
            <a:alphaModFix/>
          </a:blip>
          <a:srcRect b="0" l="0" r="0" t="0"/>
          <a:stretch/>
        </p:blipFill>
        <p:spPr>
          <a:xfrm>
            <a:off x="4543061" y="1951096"/>
            <a:ext cx="1737360" cy="2160000"/>
          </a:xfrm>
          <a:prstGeom prst="rect">
            <a:avLst/>
          </a:prstGeom>
          <a:noFill/>
          <a:ln>
            <a:noFill/>
          </a:ln>
        </p:spPr>
      </p:pic>
      <p:pic>
        <p:nvPicPr>
          <p:cNvPr descr="2000px-GHS-pictogram-silhouette.svg.png" id="496" name="Google Shape;496;p48"/>
          <p:cNvPicPr preferRelativeResize="0"/>
          <p:nvPr/>
        </p:nvPicPr>
        <p:blipFill rotWithShape="1">
          <a:blip r:embed="rId6">
            <a:alphaModFix/>
          </a:blip>
          <a:srcRect b="0" l="0" r="0" t="0"/>
          <a:stretch/>
        </p:blipFill>
        <p:spPr>
          <a:xfrm>
            <a:off x="6496243" y="1951096"/>
            <a:ext cx="1775673" cy="2160000"/>
          </a:xfrm>
          <a:prstGeom prst="rect">
            <a:avLst/>
          </a:prstGeom>
          <a:noFill/>
          <a:ln>
            <a:noFill/>
          </a:ln>
        </p:spPr>
      </p:pic>
      <p:pic>
        <p:nvPicPr>
          <p:cNvPr descr="61-071-500x500.jpg" id="497" name="Google Shape;497;p48"/>
          <p:cNvPicPr preferRelativeResize="0"/>
          <p:nvPr/>
        </p:nvPicPr>
        <p:blipFill rotWithShape="1">
          <a:blip r:embed="rId7">
            <a:alphaModFix/>
          </a:blip>
          <a:srcRect b="0" l="0" r="0" t="0"/>
          <a:stretch/>
        </p:blipFill>
        <p:spPr>
          <a:xfrm>
            <a:off x="8487738" y="2016242"/>
            <a:ext cx="1612076" cy="2081128"/>
          </a:xfrm>
          <a:prstGeom prst="rect">
            <a:avLst/>
          </a:prstGeom>
          <a:noFill/>
          <a:ln>
            <a:noFill/>
          </a:ln>
        </p:spPr>
      </p:pic>
      <p:sp>
        <p:nvSpPr>
          <p:cNvPr id="498" name="Google Shape;498;p48"/>
          <p:cNvSpPr/>
          <p:nvPr/>
        </p:nvSpPr>
        <p:spPr>
          <a:xfrm>
            <a:off x="3401258" y="4190971"/>
            <a:ext cx="231962" cy="1183341"/>
          </a:xfrm>
          <a:prstGeom prst="downArrow">
            <a:avLst>
              <a:gd fmla="val 50000" name="adj1"/>
              <a:gd fmla="val 50000" name="adj2"/>
            </a:avLst>
          </a:prstGeom>
          <a:solidFill>
            <a:srgbClr val="FF0000"/>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99" name="Google Shape;499;p48"/>
          <p:cNvSpPr/>
          <p:nvPr/>
        </p:nvSpPr>
        <p:spPr>
          <a:xfrm>
            <a:off x="2729890" y="5418826"/>
            <a:ext cx="1574698" cy="1425388"/>
          </a:xfrm>
          <a:prstGeom prst="ellipse">
            <a:avLst/>
          </a:prstGeom>
          <a:solidFill>
            <a:srgbClr val="D8D8D8"/>
          </a:solidFill>
          <a:ln cap="flat" cmpd="sng" w="12700">
            <a:solidFill>
              <a:srgbClr val="C4E0B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1600">
                <a:solidFill>
                  <a:srgbClr val="FF0000"/>
                </a:solidFill>
                <a:latin typeface="Calibri"/>
                <a:ea typeface="Calibri"/>
                <a:cs typeface="Calibri"/>
                <a:sym typeface="Calibri"/>
              </a:rPr>
              <a:t>ZEHİRLİ</a:t>
            </a:r>
            <a:endParaRPr/>
          </a:p>
        </p:txBody>
      </p:sp>
      <p:sp>
        <p:nvSpPr>
          <p:cNvPr id="500" name="Google Shape;500;p48"/>
          <p:cNvSpPr/>
          <p:nvPr/>
        </p:nvSpPr>
        <p:spPr>
          <a:xfrm>
            <a:off x="5295760" y="4190971"/>
            <a:ext cx="231962" cy="1183341"/>
          </a:xfrm>
          <a:prstGeom prst="downArrow">
            <a:avLst>
              <a:gd fmla="val 50000" name="adj1"/>
              <a:gd fmla="val 50000" name="adj2"/>
            </a:avLst>
          </a:prstGeom>
          <a:solidFill>
            <a:srgbClr val="FF0000"/>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01" name="Google Shape;501;p48"/>
          <p:cNvSpPr/>
          <p:nvPr/>
        </p:nvSpPr>
        <p:spPr>
          <a:xfrm>
            <a:off x="4500394" y="5454187"/>
            <a:ext cx="1886258" cy="1354667"/>
          </a:xfrm>
          <a:prstGeom prst="ellipse">
            <a:avLst/>
          </a:prstGeom>
          <a:solidFill>
            <a:srgbClr val="D8D8D8"/>
          </a:solidFill>
          <a:ln cap="flat" cmpd="sng" w="12700">
            <a:solidFill>
              <a:srgbClr val="C4E0B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1800">
                <a:solidFill>
                  <a:srgbClr val="FF0000"/>
                </a:solidFill>
                <a:latin typeface="Calibri"/>
                <a:ea typeface="Calibri"/>
                <a:cs typeface="Calibri"/>
                <a:sym typeface="Calibri"/>
              </a:rPr>
              <a:t>HEDEF ORGAN TOKSİSİTE </a:t>
            </a:r>
            <a:endParaRPr/>
          </a:p>
        </p:txBody>
      </p:sp>
      <p:sp>
        <p:nvSpPr>
          <p:cNvPr id="502" name="Google Shape;502;p48"/>
          <p:cNvSpPr/>
          <p:nvPr/>
        </p:nvSpPr>
        <p:spPr>
          <a:xfrm>
            <a:off x="7268098" y="4190970"/>
            <a:ext cx="231962" cy="1183341"/>
          </a:xfrm>
          <a:prstGeom prst="downArrow">
            <a:avLst>
              <a:gd fmla="val 50000" name="adj1"/>
              <a:gd fmla="val 50000" name="adj2"/>
            </a:avLst>
          </a:prstGeom>
          <a:solidFill>
            <a:srgbClr val="FF0000"/>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03" name="Google Shape;503;p48"/>
          <p:cNvSpPr/>
          <p:nvPr/>
        </p:nvSpPr>
        <p:spPr>
          <a:xfrm>
            <a:off x="6518893" y="5478998"/>
            <a:ext cx="1775674" cy="1354667"/>
          </a:xfrm>
          <a:prstGeom prst="ellipse">
            <a:avLst/>
          </a:prstGeom>
          <a:solidFill>
            <a:srgbClr val="D8D8D8"/>
          </a:solidFill>
          <a:ln cap="flat" cmpd="sng" w="12700">
            <a:solidFill>
              <a:srgbClr val="C4E0B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1400">
                <a:solidFill>
                  <a:srgbClr val="FF0000"/>
                </a:solidFill>
                <a:latin typeface="Calibri"/>
                <a:ea typeface="Calibri"/>
                <a:cs typeface="Calibri"/>
                <a:sym typeface="Calibri"/>
              </a:rPr>
              <a:t>SOLUNUM HASASSİYETİ TEHLİKESİ</a:t>
            </a:r>
            <a:endParaRPr/>
          </a:p>
        </p:txBody>
      </p:sp>
      <p:sp>
        <p:nvSpPr>
          <p:cNvPr id="504" name="Google Shape;504;p48"/>
          <p:cNvSpPr/>
          <p:nvPr/>
        </p:nvSpPr>
        <p:spPr>
          <a:xfrm>
            <a:off x="9177795" y="4190969"/>
            <a:ext cx="231962" cy="1183341"/>
          </a:xfrm>
          <a:prstGeom prst="downArrow">
            <a:avLst>
              <a:gd fmla="val 50000" name="adj1"/>
              <a:gd fmla="val 50000" name="adj2"/>
            </a:avLst>
          </a:prstGeom>
          <a:solidFill>
            <a:srgbClr val="FF0000"/>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05" name="Google Shape;505;p48"/>
          <p:cNvSpPr/>
          <p:nvPr/>
        </p:nvSpPr>
        <p:spPr>
          <a:xfrm>
            <a:off x="8426808" y="5418826"/>
            <a:ext cx="1886258" cy="1425388"/>
          </a:xfrm>
          <a:prstGeom prst="ellipse">
            <a:avLst/>
          </a:prstGeom>
          <a:solidFill>
            <a:srgbClr val="D8D8D8"/>
          </a:solidFill>
          <a:ln cap="flat" cmpd="sng" w="12700">
            <a:solidFill>
              <a:srgbClr val="C4E0B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tr-TR" sz="1600">
                <a:solidFill>
                  <a:srgbClr val="FF0000"/>
                </a:solidFill>
                <a:latin typeface="Calibri"/>
                <a:ea typeface="Calibri"/>
                <a:cs typeface="Calibri"/>
                <a:sym typeface="Calibri"/>
              </a:rPr>
              <a:t>AKUATİK ÇEVRE İÇİN TEHLİKELİ</a:t>
            </a:r>
            <a:endParaRPr/>
          </a:p>
        </p:txBody>
      </p:sp>
      <p:pic>
        <p:nvPicPr>
          <p:cNvPr id="506" name="Google Shape;506;p48" title="azure logo.png"/>
          <p:cNvPicPr preferRelativeResize="0"/>
          <p:nvPr/>
        </p:nvPicPr>
        <p:blipFill>
          <a:blip r:embed="rId8">
            <a:alphaModFix/>
          </a:blip>
          <a:stretch>
            <a:fillRect/>
          </a:stretch>
        </p:blipFill>
        <p:spPr>
          <a:xfrm>
            <a:off x="314350" y="332200"/>
            <a:ext cx="850898" cy="792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gtEl>
                                        <p:attrNameLst>
                                          <p:attrName>style.visibility</p:attrName>
                                        </p:attrNameLst>
                                      </p:cBhvr>
                                      <p:to>
                                        <p:strVal val="visible"/>
                                      </p:to>
                                    </p:set>
                                    <p:animEffect filter="fade" transition="in">
                                      <p:cBhvr>
                                        <p:cTn dur="500"/>
                                        <p:tgtEl>
                                          <p:spTgt spid="4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1"/>
                                        </p:tgtEl>
                                        <p:attrNameLst>
                                          <p:attrName>style.visibility</p:attrName>
                                        </p:attrNameLst>
                                      </p:cBhvr>
                                      <p:to>
                                        <p:strVal val="visible"/>
                                      </p:to>
                                    </p:set>
                                    <p:animEffect filter="fade" transition="in">
                                      <p:cBhvr>
                                        <p:cTn dur="500"/>
                                        <p:tgtEl>
                                          <p:spTgt spid="5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49"/>
          <p:cNvSpPr txBox="1"/>
          <p:nvPr/>
        </p:nvSpPr>
        <p:spPr>
          <a:xfrm>
            <a:off x="1165251" y="1380363"/>
            <a:ext cx="2003692" cy="438261"/>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000"/>
              <a:buFont typeface="Teko"/>
              <a:buNone/>
            </a:pPr>
            <a:r>
              <a:rPr b="1" lang="tr-TR" sz="2000">
                <a:solidFill>
                  <a:schemeClr val="dk1"/>
                </a:solidFill>
                <a:latin typeface="Teko"/>
                <a:ea typeface="Teko"/>
                <a:cs typeface="Teko"/>
                <a:sym typeface="Teko"/>
              </a:rPr>
              <a:t>DEPOLAMA MATRİSİ</a:t>
            </a:r>
            <a:endParaRPr/>
          </a:p>
        </p:txBody>
      </p:sp>
      <p:pic>
        <p:nvPicPr>
          <p:cNvPr id="512" name="Google Shape;512;p49"/>
          <p:cNvPicPr preferRelativeResize="0"/>
          <p:nvPr/>
        </p:nvPicPr>
        <p:blipFill rotWithShape="1">
          <a:blip r:embed="rId3">
            <a:alphaModFix/>
          </a:blip>
          <a:srcRect b="16666" l="32422" r="22733" t="42221"/>
          <a:stretch/>
        </p:blipFill>
        <p:spPr>
          <a:xfrm>
            <a:off x="2771259" y="2048637"/>
            <a:ext cx="6649481" cy="3429000"/>
          </a:xfrm>
          <a:prstGeom prst="rect">
            <a:avLst/>
          </a:prstGeom>
          <a:noFill/>
          <a:ln>
            <a:noFill/>
          </a:ln>
        </p:spPr>
      </p:pic>
      <p:pic>
        <p:nvPicPr>
          <p:cNvPr id="513" name="Google Shape;513;p49"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pic>
        <p:nvPicPr>
          <p:cNvPr id="518" name="Google Shape;518;p50"/>
          <p:cNvPicPr preferRelativeResize="0"/>
          <p:nvPr/>
        </p:nvPicPr>
        <p:blipFill rotWithShape="1">
          <a:blip r:embed="rId3">
            <a:alphaModFix/>
          </a:blip>
          <a:srcRect b="0" l="0" r="0" t="0"/>
          <a:stretch/>
        </p:blipFill>
        <p:spPr>
          <a:xfrm>
            <a:off x="2444235" y="1613276"/>
            <a:ext cx="6018448" cy="3900018"/>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sp>
        <p:nvSpPr>
          <p:cNvPr id="519" name="Google Shape;519;p50"/>
          <p:cNvSpPr txBox="1"/>
          <p:nvPr/>
        </p:nvSpPr>
        <p:spPr>
          <a:xfrm>
            <a:off x="2527779" y="896214"/>
            <a:ext cx="713644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Calibri"/>
                <a:ea typeface="Calibri"/>
                <a:cs typeface="Calibri"/>
                <a:sym typeface="Calibri"/>
              </a:rPr>
              <a:t>KİMYASALLARIN DEPOLANMASINDA DİKKAT EDİLECEK HUSUSLAR</a:t>
            </a:r>
            <a:endParaRPr/>
          </a:p>
        </p:txBody>
      </p:sp>
      <p:pic>
        <p:nvPicPr>
          <p:cNvPr id="520" name="Google Shape;520;p50"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51"/>
          <p:cNvSpPr/>
          <p:nvPr/>
        </p:nvSpPr>
        <p:spPr>
          <a:xfrm>
            <a:off x="1165251" y="1231027"/>
            <a:ext cx="1375698"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MSDS NEDİR?</a:t>
            </a:r>
            <a:endParaRPr/>
          </a:p>
        </p:txBody>
      </p:sp>
      <p:sp>
        <p:nvSpPr>
          <p:cNvPr id="526" name="Google Shape;526;p51"/>
          <p:cNvSpPr txBox="1"/>
          <p:nvPr/>
        </p:nvSpPr>
        <p:spPr>
          <a:xfrm>
            <a:off x="1165251" y="1821637"/>
            <a:ext cx="8153400" cy="34163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800">
                <a:solidFill>
                  <a:schemeClr val="dk1"/>
                </a:solidFill>
                <a:latin typeface="Calibri"/>
                <a:ea typeface="Calibri"/>
                <a:cs typeface="Calibri"/>
                <a:sym typeface="Calibri"/>
              </a:rPr>
              <a:t>Kimyasal maddelere ait bilgi formlarına, (MSDS) yani Malzeme Güvenlik Bilgi Formu (MGBF) denmektedir. Bu formlarda üreticiler, ithalatçılar veya ürünü dağıtan firmaların ürün hakkında müşterilerine vermesi gereken bilgiler eksiksiz olarak yer almak zorundadır. MSDS ile kimyasal ürünlerin küresel anlamda bir çeşit kimlik kartı düzenlenmiş olur. </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tr-TR" sz="1800">
                <a:solidFill>
                  <a:schemeClr val="dk1"/>
                </a:solidFill>
                <a:latin typeface="Calibri"/>
                <a:ea typeface="Calibri"/>
                <a:cs typeface="Calibri"/>
                <a:sym typeface="Calibri"/>
              </a:rPr>
              <a:t>Malzeme güvenlik bilgi formlarının amacı, bir işletmede kullanılan kimyasal maddelerle ilgili bilgiye çabuk erişim sağlamaktır. </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tr-TR" sz="1800">
                <a:solidFill>
                  <a:schemeClr val="dk1"/>
                </a:solidFill>
                <a:latin typeface="Calibri"/>
                <a:ea typeface="Calibri"/>
                <a:cs typeface="Calibri"/>
                <a:sym typeface="Calibri"/>
              </a:rPr>
              <a:t>MSDS’ler tedarikçi veya üretici firma tarafından hazırlanır.	</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tr-TR" sz="1800">
                <a:solidFill>
                  <a:schemeClr val="dk1"/>
                </a:solidFill>
                <a:latin typeface="Calibri"/>
                <a:ea typeface="Calibri"/>
                <a:cs typeface="Calibri"/>
                <a:sym typeface="Calibri"/>
              </a:rPr>
              <a:t>Bu formların işyerlerinde Türkçe olarak bulundurulması </a:t>
            </a:r>
            <a:r>
              <a:rPr b="1" lang="tr-TR" sz="1800">
                <a:solidFill>
                  <a:schemeClr val="dk1"/>
                </a:solidFill>
                <a:latin typeface="Calibri"/>
                <a:ea typeface="Calibri"/>
                <a:cs typeface="Calibri"/>
                <a:sym typeface="Calibri"/>
              </a:rPr>
              <a:t>YASAL BİR ZORUNLULUKTUR.</a:t>
            </a:r>
            <a:endParaRPr/>
          </a:p>
        </p:txBody>
      </p:sp>
      <p:pic>
        <p:nvPicPr>
          <p:cNvPr descr="http://www.mscbelgelendirme.com/upload/88093089.jpg" id="527" name="Google Shape;527;p51"/>
          <p:cNvPicPr preferRelativeResize="0"/>
          <p:nvPr/>
        </p:nvPicPr>
        <p:blipFill rotWithShape="1">
          <a:blip r:embed="rId3">
            <a:alphaModFix/>
          </a:blip>
          <a:srcRect b="0" l="0" r="0" t="0"/>
          <a:stretch/>
        </p:blipFill>
        <p:spPr>
          <a:xfrm>
            <a:off x="9945344" y="5029201"/>
            <a:ext cx="2162809" cy="1744846"/>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528" name="Google Shape;528;p51"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nvSpPr>
        <p:spPr>
          <a:xfrm>
            <a:off x="4215085" y="914400"/>
            <a:ext cx="3761830" cy="631594"/>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rgbClr val="00B0F0"/>
              </a:buClr>
              <a:buSzPts val="3000"/>
              <a:buFont typeface="Arial Black"/>
              <a:buNone/>
            </a:pPr>
            <a:r>
              <a:rPr lang="tr-TR" sz="3000">
                <a:solidFill>
                  <a:srgbClr val="00B0F0"/>
                </a:solidFill>
                <a:latin typeface="Arial Black"/>
                <a:ea typeface="Arial Black"/>
                <a:cs typeface="Arial Black"/>
                <a:sym typeface="Arial Black"/>
              </a:rPr>
              <a:t>   </a:t>
            </a:r>
            <a:r>
              <a:rPr b="1" lang="tr-TR" sz="2000">
                <a:solidFill>
                  <a:schemeClr val="dk1"/>
                </a:solidFill>
                <a:latin typeface="Teko"/>
                <a:ea typeface="Teko"/>
                <a:cs typeface="Teko"/>
                <a:sym typeface="Teko"/>
              </a:rPr>
              <a:t>ADR GÖREVE ÖZGÜ EĞİTİM NEDİR ?</a:t>
            </a:r>
            <a:endParaRPr/>
          </a:p>
        </p:txBody>
      </p:sp>
      <p:sp>
        <p:nvSpPr>
          <p:cNvPr id="110" name="Google Shape;110;p16"/>
          <p:cNvSpPr txBox="1"/>
          <p:nvPr/>
        </p:nvSpPr>
        <p:spPr>
          <a:xfrm>
            <a:off x="880942" y="2506252"/>
            <a:ext cx="8229600" cy="1329013"/>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Tehlikeli maddelerin ve atıkların karayolları ağı üzerinde taşınması, depolanması, yüklenmesi ve boşaltılması işlerinde doğrudan veya dolaylı bir şekilde çalışan yada çalışacak olan personele, </a:t>
            </a:r>
            <a:r>
              <a:rPr b="1" lang="tr-TR" sz="1600">
                <a:solidFill>
                  <a:schemeClr val="dk1"/>
                </a:solidFill>
                <a:latin typeface="Teko"/>
                <a:ea typeface="Teko"/>
                <a:cs typeface="Teko"/>
                <a:sym typeface="Teko"/>
              </a:rPr>
              <a:t>ilgili mevzuat, koruyucu güvenlik önlemleri, koruyucu donanım </a:t>
            </a:r>
            <a:r>
              <a:rPr lang="tr-TR" sz="1600">
                <a:solidFill>
                  <a:schemeClr val="dk1"/>
                </a:solidFill>
                <a:latin typeface="Teko"/>
                <a:ea typeface="Teko"/>
                <a:cs typeface="Teko"/>
                <a:sym typeface="Teko"/>
              </a:rPr>
              <a:t>ve </a:t>
            </a:r>
            <a:r>
              <a:rPr b="1" lang="tr-TR" sz="1600">
                <a:solidFill>
                  <a:schemeClr val="dk1"/>
                </a:solidFill>
                <a:latin typeface="Teko"/>
                <a:ea typeface="Teko"/>
                <a:cs typeface="Teko"/>
                <a:sym typeface="Teko"/>
              </a:rPr>
              <a:t>çevre koruma </a:t>
            </a:r>
            <a:r>
              <a:rPr lang="tr-TR" sz="1600">
                <a:solidFill>
                  <a:schemeClr val="dk1"/>
                </a:solidFill>
                <a:latin typeface="Teko"/>
                <a:ea typeface="Teko"/>
                <a:cs typeface="Teko"/>
                <a:sym typeface="Teko"/>
              </a:rPr>
              <a:t>hakkında işletme bilgileri kazandırmaktır.</a:t>
            </a:r>
            <a:endParaRPr/>
          </a:p>
        </p:txBody>
      </p:sp>
      <p:pic>
        <p:nvPicPr>
          <p:cNvPr descr="C:\Users\FATMA KIRKKESELİ\Desktop\images.png" id="111" name="Google Shape;111;p16"/>
          <p:cNvPicPr preferRelativeResize="0"/>
          <p:nvPr/>
        </p:nvPicPr>
        <p:blipFill rotWithShape="1">
          <a:blip r:embed="rId3">
            <a:alphaModFix/>
          </a:blip>
          <a:srcRect b="0" l="0" r="0" t="0"/>
          <a:stretch/>
        </p:blipFill>
        <p:spPr>
          <a:xfrm>
            <a:off x="9588103" y="5269618"/>
            <a:ext cx="2436454" cy="1507827"/>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112" name="Google Shape;112;p16"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52"/>
          <p:cNvSpPr/>
          <p:nvPr/>
        </p:nvSpPr>
        <p:spPr>
          <a:xfrm>
            <a:off x="1050975" y="1133475"/>
            <a:ext cx="7920900" cy="5963400"/>
          </a:xfrm>
          <a:prstGeom prst="rect">
            <a:avLst/>
          </a:prstGeom>
          <a:noFill/>
          <a:ln>
            <a:noFill/>
          </a:ln>
        </p:spPr>
        <p:txBody>
          <a:bodyPr anchorCtr="0" anchor="t" bIns="45700" lIns="91425" spcFirstLastPara="1" rIns="91425" wrap="square" tIns="45700">
            <a:noAutofit/>
          </a:bodyPr>
          <a:lstStyle/>
          <a:p>
            <a:pPr indent="-101600" lvl="0" marL="0" marR="0" rtl="0" algn="l">
              <a:lnSpc>
                <a:spcPct val="150000"/>
              </a:lnSpc>
              <a:spcBef>
                <a:spcPts val="0"/>
              </a:spcBef>
              <a:spcAft>
                <a:spcPts val="0"/>
              </a:spcAft>
              <a:buClr>
                <a:schemeClr val="dk1"/>
              </a:buClr>
              <a:buSzPts val="1600"/>
              <a:buFont typeface="Calibri"/>
              <a:buChar char="•"/>
            </a:pPr>
            <a:r>
              <a:rPr lang="tr-TR" sz="1600">
                <a:solidFill>
                  <a:schemeClr val="dk1"/>
                </a:solidFill>
                <a:latin typeface="Calibri"/>
                <a:ea typeface="Calibri"/>
                <a:cs typeface="Calibri"/>
                <a:sym typeface="Calibri"/>
              </a:rPr>
              <a:t>  </a:t>
            </a:r>
            <a:r>
              <a:rPr lang="tr-TR" sz="1600">
                <a:solidFill>
                  <a:schemeClr val="dk1"/>
                </a:solidFill>
                <a:latin typeface="Teko"/>
                <a:ea typeface="Teko"/>
                <a:cs typeface="Teko"/>
                <a:sym typeface="Teko"/>
              </a:rPr>
              <a:t>Madde / Müstahzar ve Üreticinin Kısa Tanıtımı</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Kimyasalın Tehlikelerinin Tanıtımı</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İlkyardım Bilgileri ve Önlemleri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Yangınla Mücadele Bilgileri ve Önlemleri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Kaza Sonucu Yayılmaya Karsı Önlemler</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Kullanım/Elleçleme ve Depolama Özellikleri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Maruziyet Kontrolleri ve Kişisel Korunma Bilgileri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Maddenin Fiziksel ve Kimyasal Özellikleri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Maddenin Kimyasal Kararlılığı ve Reaktivitesi</a:t>
            </a:r>
            <a:endParaRPr sz="1600">
              <a:solidFill>
                <a:schemeClr val="dk1"/>
              </a:solidFill>
              <a:latin typeface="Teko"/>
              <a:ea typeface="Teko"/>
              <a:cs typeface="Teko"/>
              <a:sym typeface="Teko"/>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Toksikolojik Bilgi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Ekolojik Bilgi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Bertaraf Bilgileri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Taşımacılık Bilgileri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Yasal Mevzuat Bilgileri</a:t>
            </a:r>
            <a:endParaRPr/>
          </a:p>
          <a:p>
            <a:pPr indent="-101600" lvl="0" marL="0" marR="0" rtl="0" algn="l">
              <a:lnSpc>
                <a:spcPct val="150000"/>
              </a:lnSpc>
              <a:spcBef>
                <a:spcPts val="0"/>
              </a:spcBef>
              <a:spcAft>
                <a:spcPts val="0"/>
              </a:spcAft>
              <a:buClr>
                <a:schemeClr val="dk1"/>
              </a:buClr>
              <a:buSzPts val="1600"/>
              <a:buFont typeface="Teko"/>
              <a:buChar char="•"/>
            </a:pPr>
            <a:r>
              <a:rPr lang="tr-TR" sz="1600">
                <a:solidFill>
                  <a:schemeClr val="dk1"/>
                </a:solidFill>
                <a:latin typeface="Teko"/>
                <a:ea typeface="Teko"/>
                <a:cs typeface="Teko"/>
                <a:sym typeface="Teko"/>
              </a:rPr>
              <a:t>  Diğer Bilgiler</a:t>
            </a:r>
            <a:br>
              <a:rPr lang="tr-TR" sz="1600">
                <a:solidFill>
                  <a:schemeClr val="dk1"/>
                </a:solidFill>
                <a:latin typeface="Calibri"/>
                <a:ea typeface="Calibri"/>
                <a:cs typeface="Calibri"/>
                <a:sym typeface="Calibri"/>
              </a:rPr>
            </a:br>
            <a:r>
              <a:rPr lang="tr-TR" sz="1600">
                <a:solidFill>
                  <a:schemeClr val="dk1"/>
                </a:solidFill>
                <a:latin typeface="Calibri"/>
                <a:ea typeface="Calibri"/>
                <a:cs typeface="Calibri"/>
                <a:sym typeface="Calibri"/>
              </a:rPr>
              <a:t> </a:t>
            </a:r>
            <a:endParaRPr/>
          </a:p>
        </p:txBody>
      </p:sp>
      <p:sp>
        <p:nvSpPr>
          <p:cNvPr id="534" name="Google Shape;534;p52"/>
          <p:cNvSpPr/>
          <p:nvPr/>
        </p:nvSpPr>
        <p:spPr>
          <a:xfrm>
            <a:off x="1165251" y="733365"/>
            <a:ext cx="8496944"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2000">
                <a:solidFill>
                  <a:schemeClr val="dk1"/>
                </a:solidFill>
                <a:latin typeface="Teko"/>
                <a:ea typeface="Teko"/>
                <a:cs typeface="Teko"/>
                <a:sym typeface="Teko"/>
              </a:rPr>
              <a:t>MSDS’lerde her maddeye özel olarak aşağıdaki bilgiler yer alır:</a:t>
            </a:r>
            <a:endParaRPr/>
          </a:p>
        </p:txBody>
      </p:sp>
      <p:pic>
        <p:nvPicPr>
          <p:cNvPr descr="C:\Users\FATMA KIRKKESELİ\Desktop\Tehlikeli-Madde-Bilgi-Tablosu-PVC2047-resim-22353.jpg" id="535" name="Google Shape;535;p52"/>
          <p:cNvPicPr preferRelativeResize="0"/>
          <p:nvPr/>
        </p:nvPicPr>
        <p:blipFill rotWithShape="1">
          <a:blip r:embed="rId3">
            <a:alphaModFix/>
          </a:blip>
          <a:srcRect b="0" l="0" r="0" t="0"/>
          <a:stretch/>
        </p:blipFill>
        <p:spPr>
          <a:xfrm>
            <a:off x="10320676" y="4836330"/>
            <a:ext cx="1775052" cy="2021670"/>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536" name="Google Shape;536;p52"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graphicFrame>
        <p:nvGraphicFramePr>
          <p:cNvPr id="541" name="Google Shape;541;p53"/>
          <p:cNvGraphicFramePr/>
          <p:nvPr/>
        </p:nvGraphicFramePr>
        <p:xfrm>
          <a:off x="1702563" y="625205"/>
          <a:ext cx="3000000" cy="3000000"/>
        </p:xfrm>
        <a:graphic>
          <a:graphicData uri="http://schemas.openxmlformats.org/drawingml/2006/table">
            <a:tbl>
              <a:tblPr>
                <a:noFill/>
                <a:tableStyleId>{1905C064-1E7D-4C86-8F97-50089FB6BF27}</a:tableStyleId>
              </a:tblPr>
              <a:tblGrid>
                <a:gridCol w="784550"/>
                <a:gridCol w="2192825"/>
                <a:gridCol w="726200"/>
                <a:gridCol w="2904750"/>
                <a:gridCol w="653575"/>
                <a:gridCol w="818900"/>
                <a:gridCol w="706100"/>
              </a:tblGrid>
              <a:tr h="1024950">
                <a:tc>
                  <a:txBody>
                    <a:bodyPr/>
                    <a:lstStyle/>
                    <a:p>
                      <a:pPr indent="0" lvl="0" marL="0" marR="0" rtl="0" algn="ctr">
                        <a:lnSpc>
                          <a:spcPct val="115000"/>
                        </a:lnSpc>
                        <a:spcBef>
                          <a:spcPts val="0"/>
                        </a:spcBef>
                        <a:spcAft>
                          <a:spcPts val="0"/>
                        </a:spcAft>
                        <a:buNone/>
                      </a:pPr>
                      <a:r>
                        <a:t/>
                      </a:r>
                      <a:endParaRPr b="1" sz="1200" u="none" cap="none" strike="noStrike">
                        <a:solidFill>
                          <a:srgbClr val="FF0000"/>
                        </a:solidFill>
                        <a:latin typeface="Teko"/>
                        <a:ea typeface="Teko"/>
                        <a:cs typeface="Teko"/>
                        <a:sym typeface="Teko"/>
                      </a:endParaRPr>
                    </a:p>
                    <a:p>
                      <a:pPr indent="0" lvl="0" marL="0" marR="0" rtl="0" algn="ctr">
                        <a:lnSpc>
                          <a:spcPct val="115000"/>
                        </a:lnSpc>
                        <a:spcBef>
                          <a:spcPts val="1200"/>
                        </a:spcBef>
                        <a:spcAft>
                          <a:spcPts val="0"/>
                        </a:spcAft>
                        <a:buNone/>
                      </a:pPr>
                      <a:r>
                        <a:rPr b="1" lang="tr-TR" sz="1200" u="none" cap="none" strike="noStrike">
                          <a:solidFill>
                            <a:srgbClr val="FF0000"/>
                          </a:solidFill>
                          <a:latin typeface="Teko"/>
                          <a:ea typeface="Teko"/>
                          <a:cs typeface="Teko"/>
                          <a:sym typeface="Teko"/>
                        </a:rPr>
                        <a:t>ATIK KODU</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t/>
                      </a:r>
                      <a:endParaRPr b="1" sz="1200" u="none" cap="none" strike="noStrike">
                        <a:solidFill>
                          <a:srgbClr val="000000"/>
                        </a:solidFill>
                        <a:latin typeface="Teko"/>
                        <a:ea typeface="Teko"/>
                        <a:cs typeface="Teko"/>
                        <a:sym typeface="Teko"/>
                      </a:endParaRPr>
                    </a:p>
                    <a:p>
                      <a:pPr indent="0" lvl="0" marL="0" marR="0" rtl="0" algn="ctr">
                        <a:lnSpc>
                          <a:spcPct val="115000"/>
                        </a:lnSpc>
                        <a:spcBef>
                          <a:spcPts val="1200"/>
                        </a:spcBef>
                        <a:spcAft>
                          <a:spcPts val="0"/>
                        </a:spcAft>
                        <a:buNone/>
                      </a:pPr>
                      <a:r>
                        <a:rPr b="1" lang="tr-TR" sz="1200" u="none" cap="none" strike="noStrike">
                          <a:solidFill>
                            <a:srgbClr val="000000"/>
                          </a:solidFill>
                          <a:latin typeface="Teko"/>
                          <a:ea typeface="Teko"/>
                          <a:cs typeface="Teko"/>
                          <a:sym typeface="Teko"/>
                        </a:rPr>
                        <a:t>TEHLİKELİ ATIK TANIMLAMASI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t/>
                      </a:r>
                      <a:endParaRPr b="1" sz="1200" u="none" cap="none" strike="noStrike">
                        <a:solidFill>
                          <a:srgbClr val="000000"/>
                        </a:solidFill>
                        <a:latin typeface="Teko"/>
                        <a:ea typeface="Teko"/>
                        <a:cs typeface="Teko"/>
                        <a:sym typeface="Teko"/>
                      </a:endParaRPr>
                    </a:p>
                    <a:p>
                      <a:pPr indent="0" lvl="0" marL="0" marR="0" rtl="0" algn="ctr">
                        <a:lnSpc>
                          <a:spcPct val="115000"/>
                        </a:lnSpc>
                        <a:spcBef>
                          <a:spcPts val="1200"/>
                        </a:spcBef>
                        <a:spcAft>
                          <a:spcPts val="0"/>
                        </a:spcAft>
                        <a:buNone/>
                      </a:pPr>
                      <a:r>
                        <a:rPr b="1" lang="tr-TR" sz="1200" u="none" cap="none" strike="noStrike">
                          <a:solidFill>
                            <a:srgbClr val="000000"/>
                          </a:solidFill>
                          <a:latin typeface="Teko"/>
                          <a:ea typeface="Teko"/>
                          <a:cs typeface="Teko"/>
                          <a:sym typeface="Teko"/>
                        </a:rPr>
                        <a:t>UN-BM NO</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t/>
                      </a:r>
                      <a:endParaRPr sz="1200" u="none" cap="none" strike="noStrike">
                        <a:latin typeface="Teko"/>
                        <a:ea typeface="Teko"/>
                        <a:cs typeface="Teko"/>
                        <a:sym typeface="Teko"/>
                      </a:endParaRPr>
                    </a:p>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SEVKİYAT İSMİ</a:t>
                      </a:r>
                      <a:endParaRPr sz="1200" u="none" cap="none" strike="noStrike">
                        <a:latin typeface="Teko"/>
                        <a:ea typeface="Teko"/>
                        <a:cs typeface="Teko"/>
                        <a:sym typeface="Teko"/>
                      </a:endParaRPr>
                    </a:p>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(ADR) İSMİ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TEHLİKE SINIFI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PAKETLEME GRUBU</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TAŞIMA KATEGORİSİ</a:t>
                      </a:r>
                      <a:endParaRPr sz="1200" u="none" cap="none" strike="noStrike">
                        <a:latin typeface="Teko"/>
                        <a:ea typeface="Teko"/>
                        <a:cs typeface="Teko"/>
                        <a:sym typeface="Teko"/>
                      </a:endParaRPr>
                    </a:p>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           /</a:t>
                      </a:r>
                      <a:endParaRPr sz="1200" u="none" cap="none" strike="noStrike">
                        <a:latin typeface="Teko"/>
                        <a:ea typeface="Teko"/>
                        <a:cs typeface="Teko"/>
                        <a:sym typeface="Teko"/>
                      </a:endParaRPr>
                    </a:p>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TÜNEL KODU</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4225">
                <a:tc>
                  <a:txBody>
                    <a:bodyPr/>
                    <a:lstStyle/>
                    <a:p>
                      <a:pPr indent="0" lvl="0" marL="0" marR="0" rtl="0" algn="l">
                        <a:lnSpc>
                          <a:spcPct val="115000"/>
                        </a:lnSpc>
                        <a:spcBef>
                          <a:spcPts val="0"/>
                        </a:spcBef>
                        <a:spcAft>
                          <a:spcPts val="0"/>
                        </a:spcAft>
                        <a:buNone/>
                      </a:pPr>
                      <a:r>
                        <a:rPr b="1" lang="tr-TR" sz="1200" u="none" cap="none" strike="noStrike">
                          <a:solidFill>
                            <a:srgbClr val="FF0000"/>
                          </a:solidFill>
                          <a:latin typeface="Teko"/>
                          <a:ea typeface="Teko"/>
                          <a:cs typeface="Teko"/>
                          <a:sym typeface="Teko"/>
                        </a:rPr>
                        <a:t>02 01 08</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Tehlikeli maddeler içeren zirai atıklar</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3082</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ATIK,ÇEVREYE ZARARLI MADDE,</a:t>
                      </a:r>
                      <a:r>
                        <a:rPr b="1" lang="tr-TR" sz="1200" u="none" cap="none" strike="noStrike">
                          <a:solidFill>
                            <a:srgbClr val="000000"/>
                          </a:solidFill>
                          <a:highlight>
                            <a:srgbClr val="FFFF00"/>
                          </a:highlight>
                          <a:latin typeface="Teko"/>
                          <a:ea typeface="Teko"/>
                          <a:cs typeface="Teko"/>
                          <a:sym typeface="Teko"/>
                        </a:rPr>
                        <a:t>SIVI,</a:t>
                      </a:r>
                      <a:r>
                        <a:rPr b="1" lang="tr-TR" sz="1200" u="none" cap="none" strike="noStrike">
                          <a:solidFill>
                            <a:srgbClr val="000000"/>
                          </a:solidFill>
                          <a:latin typeface="Teko"/>
                          <a:ea typeface="Teko"/>
                          <a:cs typeface="Teko"/>
                          <a:sym typeface="Teko"/>
                        </a:rPr>
                        <a:t>B.B.B</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73025"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5588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III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 (E)</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4225">
                <a:tc>
                  <a:txBody>
                    <a:bodyPr/>
                    <a:lstStyle/>
                    <a:p>
                      <a:pPr indent="0" lvl="0" marL="0" marR="0" rtl="0" algn="l">
                        <a:lnSpc>
                          <a:spcPct val="115000"/>
                        </a:lnSpc>
                        <a:spcBef>
                          <a:spcPts val="0"/>
                        </a:spcBef>
                        <a:spcAft>
                          <a:spcPts val="0"/>
                        </a:spcAft>
                        <a:buNone/>
                      </a:pPr>
                      <a:r>
                        <a:rPr b="1" lang="tr-TR" sz="1200" u="none" cap="none" strike="noStrike">
                          <a:solidFill>
                            <a:srgbClr val="FF0000"/>
                          </a:solidFill>
                          <a:latin typeface="Teko"/>
                          <a:ea typeface="Teko"/>
                          <a:cs typeface="Teko"/>
                          <a:sym typeface="Teko"/>
                        </a:rPr>
                        <a:t>07 02 14</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Tehlikeli maddeler içeren katkı maddeleri atıkları</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3077</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ATIK,ÇEVREYE ZARARLI MADDE,KATI, B.B.B</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73025"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5588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III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 3 (E)</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4225">
                <a:tc>
                  <a:txBody>
                    <a:bodyPr/>
                    <a:lstStyle/>
                    <a:p>
                      <a:pPr indent="0" lvl="0" marL="0" marR="0" rtl="0" algn="l">
                        <a:lnSpc>
                          <a:spcPct val="115000"/>
                        </a:lnSpc>
                        <a:spcBef>
                          <a:spcPts val="0"/>
                        </a:spcBef>
                        <a:spcAft>
                          <a:spcPts val="0"/>
                        </a:spcAft>
                        <a:buNone/>
                      </a:pPr>
                      <a:r>
                        <a:rPr b="1" lang="tr-TR" sz="1200" u="none" cap="none" strike="noStrike">
                          <a:solidFill>
                            <a:srgbClr val="FF0000"/>
                          </a:solidFill>
                          <a:latin typeface="Teko"/>
                          <a:ea typeface="Teko"/>
                          <a:cs typeface="Teko"/>
                          <a:sym typeface="Teko"/>
                        </a:rPr>
                        <a:t>07 02 16</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Zararlı silikon içeren atıklar</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3082</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ATIK,ÇEVREYE ZARARLI MADDE,</a:t>
                      </a:r>
                      <a:r>
                        <a:rPr b="1" lang="tr-TR" sz="1200" u="none" cap="none" strike="noStrike">
                          <a:solidFill>
                            <a:srgbClr val="000000"/>
                          </a:solidFill>
                          <a:highlight>
                            <a:srgbClr val="FFFF00"/>
                          </a:highlight>
                          <a:latin typeface="Teko"/>
                          <a:ea typeface="Teko"/>
                          <a:cs typeface="Teko"/>
                          <a:sym typeface="Teko"/>
                        </a:rPr>
                        <a:t>SIVI,</a:t>
                      </a:r>
                      <a:r>
                        <a:rPr b="1" lang="tr-TR" sz="1200" u="none" cap="none" strike="noStrike">
                          <a:solidFill>
                            <a:srgbClr val="000000"/>
                          </a:solidFill>
                          <a:latin typeface="Teko"/>
                          <a:ea typeface="Teko"/>
                          <a:cs typeface="Teko"/>
                          <a:sym typeface="Teko"/>
                        </a:rPr>
                        <a:t>B.B.B</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73025"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         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5588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III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3(E)</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06900">
                <a:tc>
                  <a:txBody>
                    <a:bodyPr/>
                    <a:lstStyle/>
                    <a:p>
                      <a:pPr indent="0" lvl="0" marL="0" marR="0" rtl="0" algn="l">
                        <a:lnSpc>
                          <a:spcPct val="115000"/>
                        </a:lnSpc>
                        <a:spcBef>
                          <a:spcPts val="0"/>
                        </a:spcBef>
                        <a:spcAft>
                          <a:spcPts val="0"/>
                        </a:spcAft>
                        <a:buNone/>
                      </a:pPr>
                      <a:r>
                        <a:rPr b="1" lang="tr-TR" sz="1200" u="none" cap="none" strike="noStrike">
                          <a:solidFill>
                            <a:srgbClr val="FF0000"/>
                          </a:solidFill>
                          <a:latin typeface="Teko"/>
                          <a:ea typeface="Teko"/>
                          <a:cs typeface="Teko"/>
                          <a:sym typeface="Teko"/>
                        </a:rPr>
                        <a:t>08 01 11</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Organik çözücüler ya da diğer tehlikeli maddeler içeren atık boya vernikler</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1263</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t/>
                      </a:r>
                      <a:endParaRPr sz="1200" u="none" cap="none" strike="noStrike">
                        <a:latin typeface="Teko"/>
                        <a:ea typeface="Teko"/>
                        <a:cs typeface="Teko"/>
                        <a:sym typeface="Teko"/>
                      </a:endParaRPr>
                    </a:p>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ATIK, BOYA İLE İLGİLİ MALZEMELER</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73025"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5588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III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   3(E)</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4225">
                <a:tc>
                  <a:txBody>
                    <a:bodyPr/>
                    <a:lstStyle/>
                    <a:p>
                      <a:pPr indent="0" lvl="0" marL="0" marR="0" rtl="0" algn="l">
                        <a:lnSpc>
                          <a:spcPct val="115000"/>
                        </a:lnSpc>
                        <a:spcBef>
                          <a:spcPts val="0"/>
                        </a:spcBef>
                        <a:spcAft>
                          <a:spcPts val="0"/>
                        </a:spcAft>
                        <a:buNone/>
                      </a:pPr>
                      <a:r>
                        <a:rPr b="1" lang="tr-TR" sz="1200" u="none" cap="none" strike="noStrike">
                          <a:solidFill>
                            <a:srgbClr val="FF0000"/>
                          </a:solidFill>
                          <a:latin typeface="Teko"/>
                          <a:ea typeface="Teko"/>
                          <a:cs typeface="Teko"/>
                          <a:sym typeface="Teko"/>
                        </a:rPr>
                        <a:t>13  02 08</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Diğer motor,şanzıman ve yağlama yağları</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      3082</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ATIK,ÇEVREYE ZARARLI MADDE,</a:t>
                      </a:r>
                      <a:r>
                        <a:rPr b="1" lang="tr-TR" sz="1200" u="none" cap="none" strike="noStrike">
                          <a:solidFill>
                            <a:srgbClr val="000000"/>
                          </a:solidFill>
                          <a:highlight>
                            <a:srgbClr val="FFFF00"/>
                          </a:highlight>
                          <a:latin typeface="Teko"/>
                          <a:ea typeface="Teko"/>
                          <a:cs typeface="Teko"/>
                          <a:sym typeface="Teko"/>
                        </a:rPr>
                        <a:t>SIVI,</a:t>
                      </a:r>
                      <a:r>
                        <a:rPr b="1" lang="tr-TR" sz="1200" u="none" cap="none" strike="noStrike">
                          <a:solidFill>
                            <a:srgbClr val="000000"/>
                          </a:solidFill>
                          <a:latin typeface="Teko"/>
                          <a:ea typeface="Teko"/>
                          <a:cs typeface="Teko"/>
                          <a:sym typeface="Teko"/>
                        </a:rPr>
                        <a:t>B.B.B</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73025"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5588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III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3(E)</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852275">
                <a:tc>
                  <a:txBody>
                    <a:bodyPr/>
                    <a:lstStyle/>
                    <a:p>
                      <a:pPr indent="0" lvl="0" marL="0" marR="0" rtl="0" algn="l">
                        <a:lnSpc>
                          <a:spcPct val="115000"/>
                        </a:lnSpc>
                        <a:spcBef>
                          <a:spcPts val="0"/>
                        </a:spcBef>
                        <a:spcAft>
                          <a:spcPts val="0"/>
                        </a:spcAft>
                        <a:buNone/>
                      </a:pPr>
                      <a:r>
                        <a:rPr b="1" lang="tr-TR" sz="1200" u="none" cap="none" strike="noStrike">
                          <a:solidFill>
                            <a:srgbClr val="FF0000"/>
                          </a:solidFill>
                          <a:latin typeface="Teko"/>
                          <a:ea typeface="Teko"/>
                          <a:cs typeface="Teko"/>
                          <a:sym typeface="Teko"/>
                        </a:rPr>
                        <a:t>15 01 10</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Tehlikeli maddelerin kalıntılarını içeren yada tehlikeli maddelerle kontamine olmuş ambalajlar</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3509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AMBALAJLAR , ESKİ, BOŞ,TEMİZLENMEMİŞ</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73025"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5588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4 (E)</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024950">
                <a:tc>
                  <a:txBody>
                    <a:bodyPr/>
                    <a:lstStyle/>
                    <a:p>
                      <a:pPr indent="0" lvl="0" marL="0" marR="0" rtl="0" algn="l">
                        <a:lnSpc>
                          <a:spcPct val="115000"/>
                        </a:lnSpc>
                        <a:spcBef>
                          <a:spcPts val="0"/>
                        </a:spcBef>
                        <a:spcAft>
                          <a:spcPts val="0"/>
                        </a:spcAft>
                        <a:buNone/>
                      </a:pPr>
                      <a:r>
                        <a:rPr b="1" lang="tr-TR" sz="1200" u="none" cap="none" strike="noStrike">
                          <a:solidFill>
                            <a:srgbClr val="FF0000"/>
                          </a:solidFill>
                          <a:latin typeface="Teko"/>
                          <a:ea typeface="Teko"/>
                          <a:cs typeface="Teko"/>
                          <a:sym typeface="Teko"/>
                        </a:rPr>
                        <a:t>15 01 11</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Boş basınçlı konteynerler dahil olmak üzere tehlikeli gözenekli katı yapı (ör:asbest içeren)metalik ambalajlar</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3509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AMBALAJLAR , ESKİ, BOŞ,TEMİZLENMEMİŞ</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73025"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5588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4 (E)</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905775">
                <a:tc>
                  <a:txBody>
                    <a:bodyPr/>
                    <a:lstStyle/>
                    <a:p>
                      <a:pPr indent="0" lvl="0" marL="0" marR="0" rtl="0" algn="l">
                        <a:lnSpc>
                          <a:spcPct val="115000"/>
                        </a:lnSpc>
                        <a:spcBef>
                          <a:spcPts val="0"/>
                        </a:spcBef>
                        <a:spcAft>
                          <a:spcPts val="0"/>
                        </a:spcAft>
                        <a:buNone/>
                      </a:pPr>
                      <a:r>
                        <a:rPr b="1" lang="tr-TR" sz="1200" u="none" cap="none" strike="noStrike">
                          <a:solidFill>
                            <a:srgbClr val="FF0000"/>
                          </a:solidFill>
                          <a:latin typeface="Teko"/>
                          <a:ea typeface="Teko"/>
                          <a:cs typeface="Teko"/>
                          <a:sym typeface="Teko"/>
                        </a:rPr>
                        <a:t>15 02</a:t>
                      </a:r>
                      <a:r>
                        <a:rPr b="1" lang="tr-TR" sz="1200" u="none" cap="none" strike="noStrike">
                          <a:solidFill>
                            <a:srgbClr val="000000"/>
                          </a:solidFill>
                          <a:latin typeface="Teko"/>
                          <a:ea typeface="Teko"/>
                          <a:cs typeface="Teko"/>
                          <a:sym typeface="Teko"/>
                        </a:rPr>
                        <a:t> </a:t>
                      </a:r>
                      <a:r>
                        <a:rPr b="1" lang="tr-TR" sz="1200" u="none" cap="none" strike="noStrike">
                          <a:solidFill>
                            <a:srgbClr val="FF0000"/>
                          </a:solidFill>
                          <a:latin typeface="Teko"/>
                          <a:ea typeface="Teko"/>
                          <a:cs typeface="Teko"/>
                          <a:sym typeface="Teko"/>
                        </a:rPr>
                        <a:t>02</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Tehlikeli maddelerle kirlenmiş emiciler,filtre malzemeleri(başka şekilde tanımlanmamşiseyağ filtreleri)temizleme bezleri,koruyucu giysiler</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3077</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ATIK,ÇEVREYE ZARARLI MADDE,</a:t>
                      </a:r>
                      <a:r>
                        <a:rPr b="1" lang="tr-TR" sz="1200" u="none" cap="none" strike="noStrike">
                          <a:solidFill>
                            <a:srgbClr val="000000"/>
                          </a:solidFill>
                          <a:highlight>
                            <a:srgbClr val="FFFF00"/>
                          </a:highlight>
                          <a:latin typeface="Teko"/>
                          <a:ea typeface="Teko"/>
                          <a:cs typeface="Teko"/>
                          <a:sym typeface="Teko"/>
                        </a:rPr>
                        <a:t>KATI,</a:t>
                      </a:r>
                      <a:r>
                        <a:rPr b="1" lang="tr-TR" sz="1200" u="none" cap="none" strike="noStrike">
                          <a:solidFill>
                            <a:srgbClr val="000000"/>
                          </a:solidFill>
                          <a:latin typeface="Teko"/>
                          <a:ea typeface="Teko"/>
                          <a:cs typeface="Teko"/>
                          <a:sym typeface="Teko"/>
                        </a:rPr>
                        <a:t> B.B.B</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          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III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3(E)</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22700">
                <a:tc>
                  <a:txBody>
                    <a:bodyPr/>
                    <a:lstStyle/>
                    <a:p>
                      <a:pPr indent="0" lvl="0" marL="0" marR="0" rtl="0" algn="l">
                        <a:lnSpc>
                          <a:spcPct val="115000"/>
                        </a:lnSpc>
                        <a:spcBef>
                          <a:spcPts val="0"/>
                        </a:spcBef>
                        <a:spcAft>
                          <a:spcPts val="0"/>
                        </a:spcAft>
                        <a:buNone/>
                      </a:pPr>
                      <a:r>
                        <a:rPr b="1" lang="tr-TR" sz="1200" u="none" cap="none" strike="noStrike">
                          <a:solidFill>
                            <a:srgbClr val="FF0000"/>
                          </a:solidFill>
                          <a:latin typeface="Teko"/>
                          <a:ea typeface="Teko"/>
                          <a:cs typeface="Teko"/>
                          <a:sym typeface="Teko"/>
                        </a:rPr>
                        <a:t>16 01 07</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Yağ filtreleri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3077</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ATIK,ÇEVREYE ZARARLI MADDE,KATI, B.B.B</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73025"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9</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55880" marR="0" rtl="0" algn="ctr">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III</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tr-TR" sz="1200" u="none" cap="none" strike="noStrike">
                          <a:solidFill>
                            <a:srgbClr val="000000"/>
                          </a:solidFill>
                          <a:latin typeface="Teko"/>
                          <a:ea typeface="Teko"/>
                          <a:cs typeface="Teko"/>
                          <a:sym typeface="Teko"/>
                        </a:rPr>
                        <a:t>3 (E)</a:t>
                      </a:r>
                      <a:endParaRPr sz="1200" u="none" cap="none" strike="noStrike">
                        <a:latin typeface="Teko"/>
                        <a:ea typeface="Teko"/>
                        <a:cs typeface="Teko"/>
                        <a:sym typeface="Teko"/>
                      </a:endParaRPr>
                    </a:p>
                  </a:txBody>
                  <a:tcPr marT="0" marB="0" marR="25525" marL="25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pic>
        <p:nvPicPr>
          <p:cNvPr id="542" name="Google Shape;542;p53"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54"/>
          <p:cNvSpPr txBox="1"/>
          <p:nvPr/>
        </p:nvSpPr>
        <p:spPr>
          <a:xfrm>
            <a:off x="314325" y="1024569"/>
            <a:ext cx="9275948" cy="576064"/>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FFC000"/>
              </a:buClr>
              <a:buSzPts val="3600"/>
              <a:buFont typeface="Calibri"/>
              <a:buNone/>
            </a:pPr>
            <a:r>
              <a:rPr lang="tr-TR" sz="3600">
                <a:solidFill>
                  <a:srgbClr val="FFC000"/>
                </a:solidFill>
                <a:latin typeface="Calibri"/>
                <a:ea typeface="Calibri"/>
                <a:cs typeface="Calibri"/>
                <a:sym typeface="Calibri"/>
              </a:rPr>
              <a:t>          </a:t>
            </a:r>
            <a:r>
              <a:rPr b="1" lang="tr-TR" sz="2000">
                <a:solidFill>
                  <a:schemeClr val="dk1"/>
                </a:solidFill>
                <a:latin typeface="Teko"/>
                <a:ea typeface="Teko"/>
                <a:cs typeface="Teko"/>
                <a:sym typeface="Teko"/>
              </a:rPr>
              <a:t>LNG TANKI (LİKİT NATUREL GAZ)</a:t>
            </a:r>
            <a:endParaRPr/>
          </a:p>
        </p:txBody>
      </p:sp>
      <p:sp>
        <p:nvSpPr>
          <p:cNvPr id="548" name="Google Shape;548;p54"/>
          <p:cNvSpPr txBox="1"/>
          <p:nvPr/>
        </p:nvSpPr>
        <p:spPr>
          <a:xfrm>
            <a:off x="1285875" y="1886247"/>
            <a:ext cx="609600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800" u="sng">
                <a:solidFill>
                  <a:schemeClr val="dk1"/>
                </a:solidFill>
                <a:latin typeface="Calibri"/>
                <a:ea typeface="Calibri"/>
                <a:cs typeface="Calibri"/>
                <a:sym typeface="Calibri"/>
              </a:rPr>
              <a:t>LNG; </a:t>
            </a:r>
            <a:r>
              <a:rPr lang="tr-TR" sz="1800">
                <a:solidFill>
                  <a:schemeClr val="dk1"/>
                </a:solidFill>
                <a:latin typeface="Calibri"/>
                <a:ea typeface="Calibri"/>
                <a:cs typeface="Calibri"/>
                <a:sym typeface="Calibri"/>
              </a:rPr>
              <a:t>Doğal gaz, atmosfer basıncında, </a:t>
            </a:r>
            <a:endParaRPr/>
          </a:p>
          <a:p>
            <a:pPr indent="0" lvl="0" marL="0" marR="0" rtl="0" algn="l">
              <a:spcBef>
                <a:spcPts val="0"/>
              </a:spcBef>
              <a:spcAft>
                <a:spcPts val="0"/>
              </a:spcAft>
              <a:buNone/>
            </a:pPr>
            <a:r>
              <a:rPr lang="tr-TR" sz="1800">
                <a:solidFill>
                  <a:schemeClr val="dk1"/>
                </a:solidFill>
                <a:latin typeface="Calibri"/>
                <a:ea typeface="Calibri"/>
                <a:cs typeface="Calibri"/>
                <a:sym typeface="Calibri"/>
              </a:rPr>
              <a:t>-162°C ye kadar soğutulduğunda yoğunlaşarak sıvı faza geçer ve "Sıvı Doğal Gaz" (</a:t>
            </a:r>
            <a:r>
              <a:rPr b="1" lang="tr-TR" sz="1800">
                <a:solidFill>
                  <a:schemeClr val="dk1"/>
                </a:solidFill>
                <a:latin typeface="Calibri"/>
                <a:ea typeface="Calibri"/>
                <a:cs typeface="Calibri"/>
                <a:sym typeface="Calibri"/>
              </a:rPr>
              <a:t>LNG</a:t>
            </a:r>
            <a:r>
              <a:rPr lang="tr-TR" sz="1800">
                <a:solidFill>
                  <a:schemeClr val="dk1"/>
                </a:solidFill>
                <a:latin typeface="Calibri"/>
                <a:ea typeface="Calibri"/>
                <a:cs typeface="Calibri"/>
                <a:sym typeface="Calibri"/>
              </a:rPr>
              <a:t>) olarak adlandırılır.</a:t>
            </a:r>
            <a:endParaRPr/>
          </a:p>
        </p:txBody>
      </p:sp>
      <p:pic>
        <p:nvPicPr>
          <p:cNvPr descr="C:\Users\FATMA KIRKKESELİ\Desktop\images (3).jpg" id="549" name="Google Shape;549;p54"/>
          <p:cNvPicPr preferRelativeResize="0"/>
          <p:nvPr/>
        </p:nvPicPr>
        <p:blipFill rotWithShape="1">
          <a:blip r:embed="rId3">
            <a:alphaModFix/>
          </a:blip>
          <a:srcRect b="0" l="0" r="0" t="0"/>
          <a:stretch/>
        </p:blipFill>
        <p:spPr>
          <a:xfrm>
            <a:off x="9782987" y="5428290"/>
            <a:ext cx="2297181" cy="1355670"/>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550" name="Google Shape;550;p54"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55"/>
          <p:cNvSpPr txBox="1"/>
          <p:nvPr/>
        </p:nvSpPr>
        <p:spPr>
          <a:xfrm>
            <a:off x="1165251" y="943275"/>
            <a:ext cx="2625699" cy="1143265"/>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FFC000"/>
              </a:buClr>
              <a:buSzPts val="4400"/>
              <a:buFont typeface="Calibri"/>
              <a:buNone/>
            </a:pPr>
            <a:r>
              <a:rPr b="1" lang="tr-TR" sz="4400">
                <a:solidFill>
                  <a:srgbClr val="FFC000"/>
                </a:solidFill>
                <a:latin typeface="Calibri"/>
                <a:ea typeface="Calibri"/>
                <a:cs typeface="Calibri"/>
                <a:sym typeface="Calibri"/>
              </a:rPr>
              <a:t>  </a:t>
            </a:r>
            <a:r>
              <a:rPr b="1" lang="tr-TR" sz="2000">
                <a:solidFill>
                  <a:schemeClr val="dk1"/>
                </a:solidFill>
                <a:latin typeface="Teko"/>
                <a:ea typeface="Teko"/>
                <a:cs typeface="Teko"/>
                <a:sym typeface="Teko"/>
              </a:rPr>
              <a:t>YANGIN SÖNDÜRME</a:t>
            </a:r>
            <a:endParaRPr/>
          </a:p>
        </p:txBody>
      </p:sp>
      <p:pic>
        <p:nvPicPr>
          <p:cNvPr descr="SÖNDÜRME" id="556" name="Google Shape;556;p55"/>
          <p:cNvPicPr preferRelativeResize="0"/>
          <p:nvPr/>
        </p:nvPicPr>
        <p:blipFill rotWithShape="1">
          <a:blip r:embed="rId3">
            <a:alphaModFix/>
          </a:blip>
          <a:srcRect b="0" l="0" r="0" t="0"/>
          <a:stretch/>
        </p:blipFill>
        <p:spPr>
          <a:xfrm>
            <a:off x="1165251" y="1846386"/>
            <a:ext cx="6794158" cy="4256597"/>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557" name="Google Shape;557;p55"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6"/>
                                        </p:tgtEl>
                                        <p:attrNameLst>
                                          <p:attrName>style.visibility</p:attrName>
                                        </p:attrNameLst>
                                      </p:cBhvr>
                                      <p:to>
                                        <p:strVal val="visible"/>
                                      </p:to>
                                    </p:set>
                                    <p:animEffect filter="fade" transition="in">
                                      <p:cBhvr>
                                        <p:cTn dur="1000"/>
                                        <p:tgtEl>
                                          <p:spTgt spid="5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56"/>
          <p:cNvSpPr txBox="1"/>
          <p:nvPr/>
        </p:nvSpPr>
        <p:spPr>
          <a:xfrm>
            <a:off x="2807493" y="1381906"/>
            <a:ext cx="6576900" cy="39612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2400"/>
              <a:buFont typeface="Teko"/>
              <a:buNone/>
            </a:pPr>
            <a:r>
              <a:rPr b="1" lang="tr-TR" sz="2400">
                <a:solidFill>
                  <a:schemeClr val="dk1"/>
                </a:solidFill>
                <a:latin typeface="Teko"/>
                <a:ea typeface="Teko"/>
                <a:cs typeface="Teko"/>
                <a:sym typeface="Teko"/>
              </a:rPr>
              <a:t>UNUTMAYALIM!...</a:t>
            </a:r>
            <a:endParaRPr/>
          </a:p>
          <a:p>
            <a:pPr indent="0" lvl="0" marL="0" marR="0" rtl="0" algn="ctr">
              <a:spcBef>
                <a:spcPts val="0"/>
              </a:spcBef>
              <a:spcAft>
                <a:spcPts val="0"/>
              </a:spcAft>
              <a:buClr>
                <a:schemeClr val="dk1"/>
              </a:buClr>
              <a:buSzPts val="2400"/>
              <a:buFont typeface="Arial"/>
              <a:buNone/>
            </a:pPr>
            <a:r>
              <a:t/>
            </a:r>
            <a:endParaRPr b="1" sz="2400">
              <a:solidFill>
                <a:schemeClr val="dk1"/>
              </a:solidFill>
              <a:latin typeface="Teko"/>
              <a:ea typeface="Teko"/>
              <a:cs typeface="Teko"/>
              <a:sym typeface="Teko"/>
            </a:endParaRPr>
          </a:p>
          <a:p>
            <a:pPr indent="0" lvl="0" marL="0" marR="0" rtl="0" algn="ctr">
              <a:spcBef>
                <a:spcPts val="0"/>
              </a:spcBef>
              <a:spcAft>
                <a:spcPts val="0"/>
              </a:spcAft>
              <a:buClr>
                <a:schemeClr val="dk1"/>
              </a:buClr>
              <a:buSzPts val="2400"/>
              <a:buFont typeface="Teko"/>
              <a:buNone/>
            </a:pPr>
            <a:r>
              <a:rPr b="1" lang="tr-TR" sz="2400">
                <a:solidFill>
                  <a:schemeClr val="dk1"/>
                </a:solidFill>
                <a:latin typeface="Teko"/>
                <a:ea typeface="Teko"/>
                <a:cs typeface="Teko"/>
                <a:sym typeface="Teko"/>
              </a:rPr>
              <a:t>TEHLİKELİ MADDE DE BİR YANLIŞ, </a:t>
            </a:r>
            <a:endParaRPr/>
          </a:p>
          <a:p>
            <a:pPr indent="0" lvl="0" marL="0" marR="0" rtl="0" algn="ctr">
              <a:spcBef>
                <a:spcPts val="0"/>
              </a:spcBef>
              <a:spcAft>
                <a:spcPts val="0"/>
              </a:spcAft>
              <a:buClr>
                <a:schemeClr val="dk1"/>
              </a:buClr>
              <a:buSzPts val="2400"/>
              <a:buFont typeface="Teko"/>
              <a:buNone/>
            </a:pPr>
            <a:r>
              <a:rPr b="1" lang="tr-TR" sz="2400">
                <a:solidFill>
                  <a:schemeClr val="dk1"/>
                </a:solidFill>
                <a:latin typeface="Teko"/>
                <a:ea typeface="Teko"/>
                <a:cs typeface="Teko"/>
                <a:sym typeface="Teko"/>
              </a:rPr>
              <a:t>BÜTÜN DOĞRULARI GÖTÜREBİLİR.</a:t>
            </a:r>
            <a:endParaRPr/>
          </a:p>
        </p:txBody>
      </p:sp>
      <p:pic>
        <p:nvPicPr>
          <p:cNvPr id="563" name="Google Shape;563;p56"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pic>
        <p:nvPicPr>
          <p:cNvPr id="568" name="Google Shape;568;p57"/>
          <p:cNvPicPr preferRelativeResize="0"/>
          <p:nvPr/>
        </p:nvPicPr>
        <p:blipFill rotWithShape="1">
          <a:blip r:embed="rId3">
            <a:alphaModFix/>
          </a:blip>
          <a:srcRect b="0" l="0" r="0" t="0"/>
          <a:stretch/>
        </p:blipFill>
        <p:spPr>
          <a:xfrm>
            <a:off x="8971854" y="0"/>
            <a:ext cx="2246335" cy="6867036"/>
          </a:xfrm>
          <a:prstGeom prst="rect">
            <a:avLst/>
          </a:prstGeom>
          <a:noFill/>
          <a:ln>
            <a:noFill/>
          </a:ln>
        </p:spPr>
      </p:pic>
      <p:sp>
        <p:nvSpPr>
          <p:cNvPr id="569" name="Google Shape;569;p57"/>
          <p:cNvSpPr/>
          <p:nvPr/>
        </p:nvSpPr>
        <p:spPr>
          <a:xfrm>
            <a:off x="0" y="0"/>
            <a:ext cx="12192000" cy="68580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sz="1800">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sz="1800">
              <a:solidFill>
                <a:schemeClr val="lt1"/>
              </a:solidFill>
              <a:latin typeface="Arial Black"/>
              <a:ea typeface="Arial Black"/>
              <a:cs typeface="Arial Black"/>
              <a:sym typeface="Arial Black"/>
            </a:endParaRPr>
          </a:p>
          <a:p>
            <a:pPr indent="0" lvl="0" marL="0" marR="0" rtl="0" algn="ctr">
              <a:spcBef>
                <a:spcPts val="0"/>
              </a:spcBef>
              <a:spcAft>
                <a:spcPts val="0"/>
              </a:spcAft>
              <a:buNone/>
            </a:pPr>
            <a:r>
              <a:rPr b="0" i="0" lang="tr-TR" sz="1800">
                <a:solidFill>
                  <a:schemeClr val="lt1"/>
                </a:solidFill>
                <a:latin typeface="Arial Black"/>
                <a:ea typeface="Arial Black"/>
                <a:cs typeface="Arial Black"/>
                <a:sym typeface="Arial Black"/>
              </a:rPr>
              <a:t>TEŞEKKÜRLER</a:t>
            </a:r>
            <a:endParaRPr sz="1800">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70" name="Google Shape;570;p57" title="azure logo.png"/>
          <p:cNvPicPr preferRelativeResize="0"/>
          <p:nvPr/>
        </p:nvPicPr>
        <p:blipFill>
          <a:blip r:embed="rId4">
            <a:alphaModFix/>
          </a:blip>
          <a:stretch>
            <a:fillRect/>
          </a:stretch>
        </p:blipFill>
        <p:spPr>
          <a:xfrm>
            <a:off x="4677888" y="801124"/>
            <a:ext cx="2836226" cy="2641576"/>
          </a:xfrm>
          <a:prstGeom prst="rect">
            <a:avLst/>
          </a:prstGeom>
          <a:noFill/>
          <a:ln>
            <a:noFill/>
          </a:ln>
        </p:spPr>
      </p:pic>
      <p:pic>
        <p:nvPicPr>
          <p:cNvPr id="571" name="Google Shape;571;p57" title="Bir başlık ekleyin.png"/>
          <p:cNvPicPr preferRelativeResize="0"/>
          <p:nvPr/>
        </p:nvPicPr>
        <p:blipFill>
          <a:blip r:embed="rId5">
            <a:alphaModFix/>
          </a:blip>
          <a:stretch>
            <a:fillRect/>
          </a:stretch>
        </p:blipFill>
        <p:spPr>
          <a:xfrm>
            <a:off x="3352788" y="2762250"/>
            <a:ext cx="5486400"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nvSpPr>
        <p:spPr>
          <a:xfrm>
            <a:off x="4453347" y="1190167"/>
            <a:ext cx="3285306" cy="649481"/>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Font typeface="Calibri"/>
              <a:buNone/>
            </a:pPr>
            <a:r>
              <a:rPr b="1" lang="tr-TR" sz="2000">
                <a:solidFill>
                  <a:schemeClr val="dk1"/>
                </a:solidFill>
                <a:latin typeface="Calibri"/>
                <a:ea typeface="Calibri"/>
                <a:cs typeface="Calibri"/>
                <a:sym typeface="Calibri"/>
              </a:rPr>
              <a:t>ADR EMNİYET EĞİTİMİ NEDİR?</a:t>
            </a:r>
            <a:endParaRPr/>
          </a:p>
        </p:txBody>
      </p:sp>
      <p:sp>
        <p:nvSpPr>
          <p:cNvPr id="118" name="Google Shape;118;p17"/>
          <p:cNvSpPr txBox="1"/>
          <p:nvPr/>
        </p:nvSpPr>
        <p:spPr>
          <a:xfrm>
            <a:off x="1568463" y="2505670"/>
            <a:ext cx="9055074"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800">
                <a:solidFill>
                  <a:schemeClr val="dk1"/>
                </a:solidFill>
                <a:latin typeface="Teko"/>
                <a:ea typeface="Teko"/>
                <a:cs typeface="Teko"/>
                <a:sym typeface="Teko"/>
              </a:rPr>
              <a:t>Personel, tehlikeli malların taşınması sırasında oluşan bir kazadaki yaralanma veya patlama riskinin derecesine bağlı olarak tehlikeli malların zararlarını ve tehlikelerini kapsayan bir eğitim almalıdır.</a:t>
            </a:r>
            <a:endParaRPr/>
          </a:p>
          <a:p>
            <a:pPr indent="0" lvl="0" marL="0" marR="0" rtl="0" algn="l">
              <a:spcBef>
                <a:spcPts val="0"/>
              </a:spcBef>
              <a:spcAft>
                <a:spcPts val="0"/>
              </a:spcAft>
              <a:buNone/>
            </a:pPr>
            <a:r>
              <a:rPr lang="tr-TR" sz="1800">
                <a:solidFill>
                  <a:schemeClr val="dk1"/>
                </a:solidFill>
                <a:latin typeface="Teko"/>
                <a:ea typeface="Teko"/>
                <a:cs typeface="Teko"/>
                <a:sym typeface="Teko"/>
              </a:rPr>
              <a:t>Sağlanan eğitim personelin güvenli elleçleme ve acil durum müdahale yöntemleri hakkında bilinçlendirmeyi amaçlamalıdır.</a:t>
            </a:r>
            <a:endParaRPr/>
          </a:p>
        </p:txBody>
      </p:sp>
      <p:pic>
        <p:nvPicPr>
          <p:cNvPr id="119" name="Google Shape;119;p17"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nvSpPr>
        <p:spPr>
          <a:xfrm>
            <a:off x="5325895" y="1034605"/>
            <a:ext cx="154021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Calibri"/>
                <a:ea typeface="Calibri"/>
                <a:cs typeface="Calibri"/>
                <a:sym typeface="Calibri"/>
              </a:rPr>
              <a:t>ADR NEDİR? </a:t>
            </a:r>
            <a:endParaRPr sz="2000">
              <a:solidFill>
                <a:schemeClr val="dk1"/>
              </a:solidFill>
              <a:latin typeface="Calibri"/>
              <a:ea typeface="Calibri"/>
              <a:cs typeface="Calibri"/>
              <a:sym typeface="Calibri"/>
            </a:endParaRPr>
          </a:p>
        </p:txBody>
      </p:sp>
      <p:sp>
        <p:nvSpPr>
          <p:cNvPr id="125" name="Google Shape;125;p18"/>
          <p:cNvSpPr txBox="1"/>
          <p:nvPr/>
        </p:nvSpPr>
        <p:spPr>
          <a:xfrm>
            <a:off x="3047288" y="2017307"/>
            <a:ext cx="6097424"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600">
                <a:solidFill>
                  <a:srgbClr val="FF0000"/>
                </a:solidFill>
                <a:latin typeface="Teko"/>
                <a:ea typeface="Teko"/>
                <a:cs typeface="Teko"/>
                <a:sym typeface="Teko"/>
              </a:rPr>
              <a:t>               ADR (Tehlikeli Malların Karayolu ile Uluslararası Taşımacılığına İlişkin Avrupa Anlaşması)</a:t>
            </a:r>
            <a:r>
              <a:rPr lang="tr-TR" sz="1600">
                <a:solidFill>
                  <a:srgbClr val="FF0000"/>
                </a:solidFill>
                <a:latin typeface="Teko"/>
                <a:ea typeface="Teko"/>
                <a:cs typeface="Teko"/>
                <a:sym typeface="Teko"/>
              </a:rPr>
              <a:t>, </a:t>
            </a:r>
            <a:r>
              <a:rPr lang="tr-TR" sz="1600">
                <a:solidFill>
                  <a:schemeClr val="dk1"/>
                </a:solidFill>
                <a:latin typeface="Teko"/>
                <a:ea typeface="Teko"/>
                <a:cs typeface="Teko"/>
                <a:sym typeface="Teko"/>
              </a:rPr>
              <a:t>tehlikeli maddelerin, insan sağlığına ve çevreye zarar vermeden, güvenli ve düzenli şekilde kamuya açık karayolu ile taşınmasını sağlayan bir antlaşmadır.</a:t>
            </a:r>
            <a:endParaRPr/>
          </a:p>
        </p:txBody>
      </p:sp>
      <p:sp>
        <p:nvSpPr>
          <p:cNvPr id="126" name="Google Shape;126;p18"/>
          <p:cNvSpPr/>
          <p:nvPr/>
        </p:nvSpPr>
        <p:spPr>
          <a:xfrm>
            <a:off x="2386785" y="2961073"/>
            <a:ext cx="7418430" cy="286232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1800"/>
              <a:buFont typeface="Calibri"/>
              <a:buNone/>
            </a:pPr>
            <a:r>
              <a:rPr lang="tr-TR" sz="1800">
                <a:solidFill>
                  <a:schemeClr val="dk1"/>
                </a:solidFill>
                <a:latin typeface="Calibri"/>
                <a:ea typeface="Calibri"/>
                <a:cs typeface="Calibri"/>
                <a:sym typeface="Calibri"/>
              </a:rPr>
              <a:t>	</a:t>
            </a:r>
            <a:r>
              <a:rPr lang="tr-TR" sz="1600">
                <a:solidFill>
                  <a:schemeClr val="dk1"/>
                </a:solidFill>
                <a:latin typeface="Teko"/>
                <a:ea typeface="Teko"/>
                <a:cs typeface="Teko"/>
                <a:sym typeface="Teko"/>
              </a:rPr>
              <a:t>ADR,Birleşmiş Milletler Avrupa ekonomik komisyonu himayesinde </a:t>
            </a:r>
            <a:endParaRPr/>
          </a:p>
          <a:p>
            <a:pPr indent="0" lvl="0" marL="0" marR="0" rtl="0" algn="l">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 </a:t>
            </a:r>
            <a:r>
              <a:rPr b="1" lang="tr-TR" sz="1600">
                <a:solidFill>
                  <a:schemeClr val="dk1"/>
                </a:solidFill>
                <a:latin typeface="Teko"/>
                <a:ea typeface="Teko"/>
                <a:cs typeface="Teko"/>
                <a:sym typeface="Teko"/>
              </a:rPr>
              <a:t>30 Eylül 1968</a:t>
            </a:r>
            <a:r>
              <a:rPr lang="tr-TR" sz="1600">
                <a:solidFill>
                  <a:schemeClr val="dk1"/>
                </a:solidFill>
                <a:latin typeface="Teko"/>
                <a:ea typeface="Teko"/>
                <a:cs typeface="Teko"/>
                <a:sym typeface="Teko"/>
              </a:rPr>
              <a:t> ‘de yürürlüğe girmiştir. Bu antlaşma(ADR), BM tavsiyelerine dayanılarak tehlikeli atıklar dahil, tehlikeli maddelerin sınıflandırılması, paketlenmesi, etiketlenmesi, ambalajların testleri, araçların uygunluğu, çalışanların eğitimi gibi hükümlere dayanarak, diğer taşıma türleri ile uyumlu hale getirerek;</a:t>
            </a:r>
            <a:r>
              <a:rPr b="1" lang="tr-TR" sz="1600">
                <a:solidFill>
                  <a:srgbClr val="FFC000"/>
                </a:solidFill>
                <a:latin typeface="Teko"/>
                <a:ea typeface="Teko"/>
                <a:cs typeface="Teko"/>
                <a:sym typeface="Teko"/>
              </a:rPr>
              <a:t> </a:t>
            </a:r>
            <a:r>
              <a:rPr b="1" lang="tr-TR" sz="1400">
                <a:solidFill>
                  <a:srgbClr val="FF0000"/>
                </a:solidFill>
                <a:latin typeface="Teko"/>
                <a:ea typeface="Teko"/>
                <a:cs typeface="Teko"/>
                <a:sym typeface="Teko"/>
              </a:rPr>
              <a:t>KAZA VE HATA RİSKİNİ EN AZ DURUMA GETİRMEKTİR</a:t>
            </a:r>
            <a:r>
              <a:rPr b="1" lang="tr-TR" sz="1400">
                <a:solidFill>
                  <a:srgbClr val="FFC000"/>
                </a:solidFill>
                <a:latin typeface="Teko"/>
                <a:ea typeface="Teko"/>
                <a:cs typeface="Teko"/>
                <a:sym typeface="Teko"/>
              </a:rPr>
              <a:t>.</a:t>
            </a:r>
            <a:endParaRPr/>
          </a:p>
          <a:p>
            <a:pPr indent="0" lvl="0" marL="0" marR="0" rtl="0" algn="l">
              <a:spcBef>
                <a:spcPts val="0"/>
              </a:spcBef>
              <a:spcAft>
                <a:spcPts val="0"/>
              </a:spcAft>
              <a:buNone/>
            </a:pPr>
            <a:r>
              <a:t/>
            </a:r>
            <a:endParaRPr sz="1600">
              <a:solidFill>
                <a:schemeClr val="dk1"/>
              </a:solidFill>
              <a:latin typeface="Teko"/>
              <a:ea typeface="Teko"/>
              <a:cs typeface="Teko"/>
              <a:sym typeface="Teko"/>
            </a:endParaRPr>
          </a:p>
          <a:p>
            <a:pPr indent="0" lvl="0" marL="0" marR="0" rtl="0" algn="l">
              <a:spcBef>
                <a:spcPts val="0"/>
              </a:spcBef>
              <a:spcAft>
                <a:spcPts val="0"/>
              </a:spcAft>
              <a:buNone/>
            </a:pPr>
            <a:r>
              <a:rPr lang="tr-TR" sz="1600">
                <a:solidFill>
                  <a:schemeClr val="dk1"/>
                </a:solidFill>
                <a:latin typeface="Teko"/>
                <a:ea typeface="Teko"/>
                <a:cs typeface="Teko"/>
                <a:sym typeface="Teko"/>
              </a:rPr>
              <a:t>	Bu sözleşme aynı zamanda, taşıma faaliyetinde yer alan gönderenlerin, alıcıların, dolduranların, yükleyenlerin, boşaltanların, ambalajlayanların, taşımacıların ve tehlikeli madde taşıyan her türlü aracın operatör ve sürücülerinin sorumluluk, yükümlülük ve çalışma koşullarını da belirler.</a:t>
            </a:r>
            <a:endParaRPr/>
          </a:p>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descr="418KF+0-8kL._SX346_BO1,204,203,200_.jpg" id="127" name="Google Shape;127;p18"/>
          <p:cNvPicPr preferRelativeResize="0"/>
          <p:nvPr/>
        </p:nvPicPr>
        <p:blipFill rotWithShape="1">
          <a:blip r:embed="rId3">
            <a:alphaModFix/>
          </a:blip>
          <a:srcRect b="0" l="0" r="0" t="0"/>
          <a:stretch/>
        </p:blipFill>
        <p:spPr>
          <a:xfrm>
            <a:off x="10645369" y="5126677"/>
            <a:ext cx="1540210" cy="1638012"/>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adr.jpg" id="128" name="Google Shape;128;p18"/>
          <p:cNvPicPr preferRelativeResize="0"/>
          <p:nvPr/>
        </p:nvPicPr>
        <p:blipFill rotWithShape="1">
          <a:blip r:embed="rId4">
            <a:alphaModFix/>
          </a:blip>
          <a:srcRect b="0" l="0" r="0" t="0"/>
          <a:stretch/>
        </p:blipFill>
        <p:spPr>
          <a:xfrm>
            <a:off x="10910811" y="3930221"/>
            <a:ext cx="924025" cy="924026"/>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129" name="Google Shape;129;p18" title="azure logo.png"/>
          <p:cNvPicPr preferRelativeResize="0"/>
          <p:nvPr/>
        </p:nvPicPr>
        <p:blipFill>
          <a:blip r:embed="rId5">
            <a:alphaModFix/>
          </a:blip>
          <a:stretch>
            <a:fillRect/>
          </a:stretch>
        </p:blipFill>
        <p:spPr>
          <a:xfrm>
            <a:off x="314350" y="332200"/>
            <a:ext cx="850898" cy="792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nvSpPr>
        <p:spPr>
          <a:xfrm>
            <a:off x="871417" y="1222520"/>
            <a:ext cx="6097424"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600">
                <a:solidFill>
                  <a:schemeClr val="dk1"/>
                </a:solidFill>
                <a:latin typeface="Teko"/>
                <a:ea typeface="Teko"/>
                <a:cs typeface="Teko"/>
                <a:sym typeface="Teko"/>
              </a:rPr>
              <a:t>TÜRKİYE ADR’ye  </a:t>
            </a:r>
            <a:r>
              <a:rPr lang="tr-TR" sz="1600" u="sng">
                <a:solidFill>
                  <a:srgbClr val="FF0000"/>
                </a:solidFill>
                <a:latin typeface="Teko"/>
                <a:ea typeface="Teko"/>
                <a:cs typeface="Teko"/>
                <a:sym typeface="Teko"/>
              </a:rPr>
              <a:t>22 Mart 2010 </a:t>
            </a:r>
            <a:r>
              <a:rPr lang="tr-TR" sz="1600">
                <a:solidFill>
                  <a:schemeClr val="dk1"/>
                </a:solidFill>
                <a:latin typeface="Teko"/>
                <a:ea typeface="Teko"/>
                <a:cs typeface="Teko"/>
                <a:sym typeface="Teko"/>
              </a:rPr>
              <a:t>tarihinde taraf olmuştur.</a:t>
            </a:r>
            <a:br>
              <a:rPr lang="tr-TR" sz="1600">
                <a:solidFill>
                  <a:schemeClr val="dk1"/>
                </a:solidFill>
                <a:latin typeface="Teko"/>
                <a:ea typeface="Teko"/>
                <a:cs typeface="Teko"/>
                <a:sym typeface="Teko"/>
              </a:rPr>
            </a:br>
            <a:endParaRPr sz="1600">
              <a:solidFill>
                <a:schemeClr val="dk1"/>
              </a:solidFill>
              <a:latin typeface="Teko"/>
              <a:ea typeface="Teko"/>
              <a:cs typeface="Teko"/>
              <a:sym typeface="Teko"/>
            </a:endParaRPr>
          </a:p>
        </p:txBody>
      </p:sp>
      <p:sp>
        <p:nvSpPr>
          <p:cNvPr id="135" name="Google Shape;135;p19"/>
          <p:cNvSpPr/>
          <p:nvPr/>
        </p:nvSpPr>
        <p:spPr>
          <a:xfrm>
            <a:off x="871417" y="1807295"/>
            <a:ext cx="8064896" cy="1815882"/>
          </a:xfrm>
          <a:prstGeom prst="rect">
            <a:avLst/>
          </a:prstGeom>
          <a:noFill/>
          <a:ln>
            <a:noFill/>
          </a:ln>
        </p:spPr>
        <p:txBody>
          <a:bodyPr anchorCtr="0" anchor="t" bIns="45700" lIns="91425" spcFirstLastPara="1" rIns="91425" wrap="square" tIns="45700">
            <a:noAutofit/>
          </a:bodyPr>
          <a:lstStyle/>
          <a:p>
            <a:pPr indent="-285750" lvl="0" marL="285750" marR="0" rtl="0" algn="l">
              <a:spcBef>
                <a:spcPts val="0"/>
              </a:spcBef>
              <a:spcAft>
                <a:spcPts val="0"/>
              </a:spcAft>
              <a:buClr>
                <a:schemeClr val="dk1"/>
              </a:buClr>
              <a:buSzPts val="1600"/>
              <a:buFont typeface="Arial"/>
              <a:buChar char="•"/>
            </a:pPr>
            <a:r>
              <a:rPr lang="tr-TR" sz="1600" u="sng">
                <a:solidFill>
                  <a:schemeClr val="dk1"/>
                </a:solidFill>
                <a:latin typeface="Teko"/>
                <a:ea typeface="Teko"/>
                <a:cs typeface="Teko"/>
                <a:sym typeface="Teko"/>
              </a:rPr>
              <a:t>2011</a:t>
            </a:r>
            <a:r>
              <a:rPr lang="tr-TR" sz="1600">
                <a:solidFill>
                  <a:schemeClr val="dk1"/>
                </a:solidFill>
                <a:latin typeface="Teko"/>
                <a:ea typeface="Teko"/>
                <a:cs typeface="Teko"/>
                <a:sym typeface="Teko"/>
              </a:rPr>
              <a:t> yılında Tehlikeli Madde ve Kombine Taşımacılık Denetleme Müdürlüğü kuruldu.(TMKTDGM)</a:t>
            </a:r>
            <a:endParaRPr/>
          </a:p>
          <a:p>
            <a:pPr indent="0" lvl="0" marL="0" marR="0" rtl="0" algn="l">
              <a:spcBef>
                <a:spcPts val="0"/>
              </a:spcBef>
              <a:spcAft>
                <a:spcPts val="0"/>
              </a:spcAft>
              <a:buNone/>
            </a:pPr>
            <a:r>
              <a:t/>
            </a:r>
            <a:endParaRPr sz="1600">
              <a:solidFill>
                <a:schemeClr val="dk1"/>
              </a:solidFill>
              <a:latin typeface="Teko"/>
              <a:ea typeface="Teko"/>
              <a:cs typeface="Teko"/>
              <a:sym typeface="Teko"/>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Ulaştırma Denizcilik ve Haberleşme Bakanlığı ile Bilim Sanayi ve Teknoloji Bakanlığı ortak bir protokol ile Araçların,Ambalajların, Tankların,Basınçlı Kapların uygunluğu, Test ve Muayene , Sertifikalandırma işlemleri için TSE yetkilendirdi.</a:t>
            </a:r>
            <a:endParaRPr/>
          </a:p>
          <a:p>
            <a:pPr indent="0" lvl="0" marL="0" marR="0" rtl="0" algn="l">
              <a:spcBef>
                <a:spcPts val="0"/>
              </a:spcBef>
              <a:spcAft>
                <a:spcPts val="0"/>
              </a:spcAft>
              <a:buNone/>
            </a:pPr>
            <a:r>
              <a:t/>
            </a:r>
            <a:endParaRPr sz="1600">
              <a:solidFill>
                <a:schemeClr val="dk1"/>
              </a:solidFill>
              <a:latin typeface="Teko"/>
              <a:ea typeface="Teko"/>
              <a:cs typeface="Teko"/>
              <a:sym typeface="Teko"/>
            </a:endParaRPr>
          </a:p>
          <a:p>
            <a:pPr indent="-285750" lvl="0" marL="285750" marR="0" rtl="0" algn="l">
              <a:spcBef>
                <a:spcPts val="0"/>
              </a:spcBef>
              <a:spcAft>
                <a:spcPts val="0"/>
              </a:spcAft>
              <a:buClr>
                <a:schemeClr val="dk1"/>
              </a:buClr>
              <a:buSzPts val="1600"/>
              <a:buFont typeface="Arial"/>
              <a:buChar char="•"/>
            </a:pPr>
            <a:r>
              <a:rPr lang="tr-TR" sz="1600" u="sng">
                <a:solidFill>
                  <a:schemeClr val="dk1"/>
                </a:solidFill>
                <a:latin typeface="Teko"/>
                <a:ea typeface="Teko"/>
                <a:cs typeface="Teko"/>
                <a:sym typeface="Teko"/>
              </a:rPr>
              <a:t>2013 </a:t>
            </a:r>
            <a:r>
              <a:rPr lang="tr-TR" sz="1600">
                <a:solidFill>
                  <a:schemeClr val="dk1"/>
                </a:solidFill>
                <a:latin typeface="Teko"/>
                <a:ea typeface="Teko"/>
                <a:cs typeface="Teko"/>
                <a:sym typeface="Teko"/>
              </a:rPr>
              <a:t>yılında « Tehlikeli madde taşımacılığında yol kenarı denetimleri» genelgesi yayınlandı.		</a:t>
            </a:r>
            <a:endParaRPr/>
          </a:p>
        </p:txBody>
      </p:sp>
      <p:pic>
        <p:nvPicPr>
          <p:cNvPr id="136" name="Google Shape;136;p19"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0"/>
          <p:cNvSpPr txBox="1"/>
          <p:nvPr/>
        </p:nvSpPr>
        <p:spPr>
          <a:xfrm>
            <a:off x="1165251" y="1514908"/>
            <a:ext cx="609742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Calibri"/>
                <a:ea typeface="Calibri"/>
                <a:cs typeface="Calibri"/>
                <a:sym typeface="Calibri"/>
              </a:rPr>
              <a:t>TMGD NEDİR? </a:t>
            </a:r>
            <a:endParaRPr sz="2000">
              <a:solidFill>
                <a:schemeClr val="dk1"/>
              </a:solidFill>
              <a:latin typeface="Calibri"/>
              <a:ea typeface="Calibri"/>
              <a:cs typeface="Calibri"/>
              <a:sym typeface="Calibri"/>
            </a:endParaRPr>
          </a:p>
        </p:txBody>
      </p:sp>
      <p:sp>
        <p:nvSpPr>
          <p:cNvPr id="142" name="Google Shape;142;p20"/>
          <p:cNvSpPr txBox="1"/>
          <p:nvPr/>
        </p:nvSpPr>
        <p:spPr>
          <a:xfrm>
            <a:off x="871417" y="2252117"/>
            <a:ext cx="4570358" cy="160550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800"/>
              <a:buFont typeface="Arial"/>
              <a:buNone/>
            </a:pPr>
            <a:r>
              <a:rPr lang="tr-TR" sz="2800">
                <a:solidFill>
                  <a:schemeClr val="dk1"/>
                </a:solidFill>
                <a:latin typeface="Calibri"/>
                <a:ea typeface="Calibri"/>
                <a:cs typeface="Calibri"/>
                <a:sym typeface="Calibri"/>
              </a:rPr>
              <a:t>   </a:t>
            </a:r>
            <a:r>
              <a:rPr lang="tr-TR" sz="1600">
                <a:solidFill>
                  <a:schemeClr val="dk1"/>
                </a:solidFill>
                <a:latin typeface="Teko"/>
                <a:ea typeface="Teko"/>
                <a:cs typeface="Teko"/>
                <a:sym typeface="Teko"/>
              </a:rPr>
              <a:t>ADR kitabına göre; işletme yöneticisinin sorumluluğu altında, söz konusu işletmenin ilgili faaliyet limitleri dahilinde uygun araçlarla ve aksiyonlarla, bu faaliyetlerin geçerli zorunluluklara göre ve en </a:t>
            </a:r>
            <a:r>
              <a:rPr lang="tr-TR" sz="1600">
                <a:solidFill>
                  <a:srgbClr val="FF0000"/>
                </a:solidFill>
                <a:latin typeface="Teko"/>
                <a:ea typeface="Teko"/>
                <a:cs typeface="Teko"/>
                <a:sym typeface="Teko"/>
              </a:rPr>
              <a:t>güvenli</a:t>
            </a:r>
            <a:r>
              <a:rPr lang="tr-TR" sz="1600">
                <a:solidFill>
                  <a:schemeClr val="dk1"/>
                </a:solidFill>
                <a:latin typeface="Teko"/>
                <a:ea typeface="Teko"/>
                <a:cs typeface="Teko"/>
                <a:sym typeface="Teko"/>
              </a:rPr>
              <a:t> yolla yürütülmesine yardımcı olmaktır.</a:t>
            </a:r>
            <a:endParaRPr/>
          </a:p>
          <a:p>
            <a:pPr indent="-228600" lvl="0" marL="228600" marR="0" rtl="0" algn="ctr">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pic>
        <p:nvPicPr>
          <p:cNvPr descr="418KF+0-8kL._SX346_BO1,204,203,200_.jpg" id="143" name="Google Shape;143;p20"/>
          <p:cNvPicPr preferRelativeResize="0"/>
          <p:nvPr/>
        </p:nvPicPr>
        <p:blipFill rotWithShape="1">
          <a:blip r:embed="rId3">
            <a:alphaModFix/>
          </a:blip>
          <a:srcRect b="0" l="0" r="0" t="0"/>
          <a:stretch/>
        </p:blipFill>
        <p:spPr>
          <a:xfrm>
            <a:off x="10863065" y="4915255"/>
            <a:ext cx="1187977" cy="1826204"/>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144" name="Google Shape;144;p20" title="azure logo.png"/>
          <p:cNvPicPr preferRelativeResize="0"/>
          <p:nvPr/>
        </p:nvPicPr>
        <p:blipFill>
          <a:blip r:embed="rId4">
            <a:alphaModFix/>
          </a:blip>
          <a:stretch>
            <a:fillRect/>
          </a:stretch>
        </p:blipFill>
        <p:spPr>
          <a:xfrm>
            <a:off x="314350" y="332200"/>
            <a:ext cx="850898" cy="792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1"/>
          <p:cNvSpPr txBox="1"/>
          <p:nvPr/>
        </p:nvSpPr>
        <p:spPr>
          <a:xfrm>
            <a:off x="1165251" y="1303501"/>
            <a:ext cx="3356272"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2000">
                <a:solidFill>
                  <a:schemeClr val="dk1"/>
                </a:solidFill>
                <a:latin typeface="Calibri"/>
                <a:ea typeface="Calibri"/>
                <a:cs typeface="Calibri"/>
                <a:sym typeface="Calibri"/>
              </a:rPr>
              <a:t>TEHLİKELİ MADDE NEDİR?</a:t>
            </a:r>
            <a:endParaRPr sz="2000">
              <a:solidFill>
                <a:schemeClr val="dk1"/>
              </a:solidFill>
              <a:latin typeface="Calibri"/>
              <a:ea typeface="Calibri"/>
              <a:cs typeface="Calibri"/>
              <a:sym typeface="Calibri"/>
            </a:endParaRPr>
          </a:p>
        </p:txBody>
      </p:sp>
      <p:sp>
        <p:nvSpPr>
          <p:cNvPr id="150" name="Google Shape;150;p21"/>
          <p:cNvSpPr txBox="1"/>
          <p:nvPr/>
        </p:nvSpPr>
        <p:spPr>
          <a:xfrm>
            <a:off x="1165251" y="1956858"/>
            <a:ext cx="7092924" cy="357020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ADR Bölüm 3.2 ‘deki Tehlikeli malların listelendiği Tablo A da </a:t>
            </a:r>
            <a:r>
              <a:rPr lang="tr-TR" sz="1600" u="sng">
                <a:solidFill>
                  <a:schemeClr val="dk1"/>
                </a:solidFill>
                <a:latin typeface="Teko"/>
                <a:ea typeface="Teko"/>
                <a:cs typeface="Teko"/>
                <a:sym typeface="Teko"/>
              </a:rPr>
              <a:t>yer alan </a:t>
            </a:r>
            <a:r>
              <a:rPr lang="tr-TR" sz="1600">
                <a:solidFill>
                  <a:schemeClr val="dk1"/>
                </a:solidFill>
                <a:latin typeface="Teko"/>
                <a:ea typeface="Teko"/>
                <a:cs typeface="Teko"/>
                <a:sym typeface="Teko"/>
              </a:rPr>
              <a:t>veya </a:t>
            </a:r>
            <a:r>
              <a:rPr lang="tr-TR" sz="1600" u="sng">
                <a:solidFill>
                  <a:schemeClr val="dk1"/>
                </a:solidFill>
                <a:latin typeface="Teko"/>
                <a:ea typeface="Teko"/>
                <a:cs typeface="Teko"/>
                <a:sym typeface="Teko"/>
              </a:rPr>
              <a:t>yer almayan </a:t>
            </a:r>
            <a:r>
              <a:rPr lang="tr-TR" sz="1600">
                <a:solidFill>
                  <a:schemeClr val="dk1"/>
                </a:solidFill>
                <a:latin typeface="Teko"/>
                <a:ea typeface="Teko"/>
                <a:cs typeface="Teko"/>
                <a:sym typeface="Teko"/>
              </a:rPr>
              <a:t>ancak;</a:t>
            </a:r>
            <a:endParaRPr/>
          </a:p>
          <a:p>
            <a:pPr indent="0" lvl="0" marL="0" marR="0" rtl="0" algn="l">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fiziksel, kimyasal ve fizyolojik özelliklerine göre  ADR sınıflandırma kriterlerini karşılayan insan </a:t>
            </a:r>
            <a:endParaRPr/>
          </a:p>
          <a:p>
            <a:pPr indent="0" lvl="0" marL="0" marR="0" rtl="0" algn="l">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sağlığına, canlılara ve çevreye zarar vermesi muhtemel olan maddelerdir.</a:t>
            </a:r>
            <a:endParaRPr/>
          </a:p>
          <a:p>
            <a:pPr indent="0" lvl="0" marL="0" marR="0" rtl="0" algn="l">
              <a:spcBef>
                <a:spcPts val="0"/>
              </a:spcBef>
              <a:spcAft>
                <a:spcPts val="0"/>
              </a:spcAft>
              <a:buClr>
                <a:schemeClr val="dk1"/>
              </a:buClr>
              <a:buSzPts val="1600"/>
              <a:buFont typeface="Teko"/>
              <a:buNone/>
            </a:pPr>
            <a:r>
              <a:rPr lang="tr-TR" sz="1600">
                <a:solidFill>
                  <a:schemeClr val="dk1"/>
                </a:solidFill>
                <a:latin typeface="Teko"/>
                <a:ea typeface="Teko"/>
                <a:cs typeface="Teko"/>
                <a:sym typeface="Teko"/>
              </a:rPr>
              <a:t>Bu maddeler Nitelik açısından;</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Patlatıcı</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Boğucu</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Aşındırıcı</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Zehirli </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Alerjik</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Radyoaktif</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Yakıcı</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Bulaşıcı</a:t>
            </a:r>
            <a:endParaRPr/>
          </a:p>
          <a:p>
            <a:pPr indent="-285750" lvl="0" marL="285750" marR="0" rtl="0" algn="l">
              <a:spcBef>
                <a:spcPts val="0"/>
              </a:spcBef>
              <a:spcAft>
                <a:spcPts val="0"/>
              </a:spcAft>
              <a:buClr>
                <a:schemeClr val="dk1"/>
              </a:buClr>
              <a:buSzPts val="1600"/>
              <a:buFont typeface="Arial"/>
              <a:buChar char="•"/>
            </a:pPr>
            <a:r>
              <a:rPr lang="tr-TR" sz="1600">
                <a:solidFill>
                  <a:schemeClr val="dk1"/>
                </a:solidFill>
                <a:latin typeface="Teko"/>
                <a:ea typeface="Teko"/>
                <a:cs typeface="Teko"/>
                <a:sym typeface="Teko"/>
              </a:rPr>
              <a:t>Yanıcı olabilir.</a:t>
            </a:r>
            <a:endParaRPr/>
          </a:p>
          <a:p>
            <a:pPr indent="0" lvl="0" marL="0" marR="0" rtl="0" algn="l">
              <a:spcBef>
                <a:spcPts val="0"/>
              </a:spcBef>
              <a:spcAft>
                <a:spcPts val="0"/>
              </a:spcAft>
              <a:buClr>
                <a:schemeClr val="dk1"/>
              </a:buClr>
              <a:buSzPts val="1800"/>
              <a:buFont typeface="Calibri"/>
              <a:buNone/>
            </a:pPr>
            <a:r>
              <a:t/>
            </a:r>
            <a:endParaRPr sz="1800">
              <a:solidFill>
                <a:schemeClr val="dk1"/>
              </a:solidFill>
              <a:latin typeface="Teko"/>
              <a:ea typeface="Teko"/>
              <a:cs typeface="Teko"/>
              <a:sym typeface="Teko"/>
            </a:endParaRPr>
          </a:p>
        </p:txBody>
      </p:sp>
      <p:pic>
        <p:nvPicPr>
          <p:cNvPr id="151" name="Google Shape;151;p21" title="azure logo.png"/>
          <p:cNvPicPr preferRelativeResize="0"/>
          <p:nvPr/>
        </p:nvPicPr>
        <p:blipFill>
          <a:blip r:embed="rId3">
            <a:alphaModFix/>
          </a:blip>
          <a:stretch>
            <a:fillRect/>
          </a:stretch>
        </p:blipFill>
        <p:spPr>
          <a:xfrm>
            <a:off x="314350" y="332200"/>
            <a:ext cx="850898" cy="792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eması">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